
<file path=[Content_Types].xml><?xml version="1.0" encoding="utf-8"?>
<Types xmlns="http://schemas.openxmlformats.org/package/2006/content-types">
  <Default Extension="emf" ContentType="image/x-emf"/>
  <Default Extension="jpeg" ContentType="image/jpeg"/>
  <Default Extension="pdf" ContentType="application/pdf"/>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40"/>
  </p:notesMasterIdLst>
  <p:handoutMasterIdLst>
    <p:handoutMasterId r:id="rId41"/>
  </p:handoutMasterIdLst>
  <p:sldIdLst>
    <p:sldId id="334" r:id="rId2"/>
    <p:sldId id="302" r:id="rId3"/>
    <p:sldId id="344" r:id="rId4"/>
    <p:sldId id="264" r:id="rId5"/>
    <p:sldId id="269" r:id="rId6"/>
    <p:sldId id="309" r:id="rId7"/>
    <p:sldId id="282" r:id="rId8"/>
    <p:sldId id="335" r:id="rId9"/>
    <p:sldId id="337" r:id="rId10"/>
    <p:sldId id="338" r:id="rId11"/>
    <p:sldId id="339" r:id="rId12"/>
    <p:sldId id="258" r:id="rId13"/>
    <p:sldId id="260" r:id="rId14"/>
    <p:sldId id="262" r:id="rId15"/>
    <p:sldId id="265" r:id="rId16"/>
    <p:sldId id="268" r:id="rId17"/>
    <p:sldId id="270" r:id="rId18"/>
    <p:sldId id="272" r:id="rId19"/>
    <p:sldId id="273" r:id="rId20"/>
    <p:sldId id="274" r:id="rId21"/>
    <p:sldId id="276" r:id="rId22"/>
    <p:sldId id="345" r:id="rId23"/>
    <p:sldId id="310" r:id="rId24"/>
    <p:sldId id="340" r:id="rId25"/>
    <p:sldId id="316" r:id="rId26"/>
    <p:sldId id="320" r:id="rId27"/>
    <p:sldId id="324" r:id="rId28"/>
    <p:sldId id="326" r:id="rId29"/>
    <p:sldId id="305" r:id="rId30"/>
    <p:sldId id="306" r:id="rId31"/>
    <p:sldId id="307" r:id="rId32"/>
    <p:sldId id="341" r:id="rId33"/>
    <p:sldId id="343" r:id="rId34"/>
    <p:sldId id="318" r:id="rId35"/>
    <p:sldId id="322" r:id="rId36"/>
    <p:sldId id="327" r:id="rId37"/>
    <p:sldId id="342" r:id="rId38"/>
    <p:sldId id="336" r:id="rId39"/>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6" autoAdjust="0"/>
    <p:restoredTop sz="64133" autoAdjust="0"/>
  </p:normalViewPr>
  <p:slideViewPr>
    <p:cSldViewPr>
      <p:cViewPr varScale="1">
        <p:scale>
          <a:sx n="55" d="100"/>
          <a:sy n="55" d="100"/>
        </p:scale>
        <p:origin x="994" y="3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p:scale>
        <a:sx n="66" d="100"/>
        <a:sy n="66" d="100"/>
      </p:scale>
      <p:origin x="0" y="954"/>
    </p:cViewPr>
  </p:sorterViewPr>
  <p:notesViewPr>
    <p:cSldViewPr>
      <p:cViewPr varScale="1">
        <p:scale>
          <a:sx n="61" d="100"/>
          <a:sy n="61" d="100"/>
        </p:scale>
        <p:origin x="-17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_rels/viewProps.xml.rels><?xml version="1.0" encoding="UTF-8" standalone="yes"?>
<Relationships xmlns="http://schemas.openxmlformats.org/package/2006/relationships"><Relationship Id="rId8" Type="http://schemas.openxmlformats.org/officeDocument/2006/relationships/slide" Target="slides/slide14.xml"/><Relationship Id="rId13" Type="http://schemas.openxmlformats.org/officeDocument/2006/relationships/slide" Target="slides/slide19.xml"/><Relationship Id="rId18" Type="http://schemas.openxmlformats.org/officeDocument/2006/relationships/slide" Target="slides/slide30.xml"/><Relationship Id="rId3" Type="http://schemas.openxmlformats.org/officeDocument/2006/relationships/slide" Target="slides/slide4.xml"/><Relationship Id="rId7" Type="http://schemas.openxmlformats.org/officeDocument/2006/relationships/slide" Target="slides/slide13.xml"/><Relationship Id="rId12" Type="http://schemas.openxmlformats.org/officeDocument/2006/relationships/slide" Target="slides/slide18.xml"/><Relationship Id="rId17" Type="http://schemas.openxmlformats.org/officeDocument/2006/relationships/slide" Target="slides/slide29.xml"/><Relationship Id="rId2" Type="http://schemas.openxmlformats.org/officeDocument/2006/relationships/slide" Target="slides/slide3.xml"/><Relationship Id="rId16" Type="http://schemas.openxmlformats.org/officeDocument/2006/relationships/slide" Target="slides/slide22.xml"/><Relationship Id="rId20" Type="http://schemas.openxmlformats.org/officeDocument/2006/relationships/slide" Target="slides/slide38.xml"/><Relationship Id="rId1" Type="http://schemas.openxmlformats.org/officeDocument/2006/relationships/slide" Target="slides/slide1.xml"/><Relationship Id="rId6" Type="http://schemas.openxmlformats.org/officeDocument/2006/relationships/slide" Target="slides/slide12.xml"/><Relationship Id="rId11" Type="http://schemas.openxmlformats.org/officeDocument/2006/relationships/slide" Target="slides/slide17.xml"/><Relationship Id="rId5" Type="http://schemas.openxmlformats.org/officeDocument/2006/relationships/slide" Target="slides/slide7.xml"/><Relationship Id="rId15" Type="http://schemas.openxmlformats.org/officeDocument/2006/relationships/slide" Target="slides/slide21.xml"/><Relationship Id="rId10" Type="http://schemas.openxmlformats.org/officeDocument/2006/relationships/slide" Target="slides/slide16.xml"/><Relationship Id="rId19" Type="http://schemas.openxmlformats.org/officeDocument/2006/relationships/slide" Target="slides/slide31.xml"/><Relationship Id="rId4" Type="http://schemas.openxmlformats.org/officeDocument/2006/relationships/slide" Target="slides/slide5.xml"/><Relationship Id="rId9" Type="http://schemas.openxmlformats.org/officeDocument/2006/relationships/slide" Target="slides/slide15.xml"/><Relationship Id="rId14"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1E22A2-90B9-FB48-BF8F-6FEF9FCC7BE4}"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50A7ACD3-A3B8-FA4A-8AD8-4D6DD621AE48}">
      <dgm:prSet/>
      <dgm:spPr>
        <a:ln>
          <a:solidFill>
            <a:schemeClr val="accent1"/>
          </a:solidFill>
        </a:ln>
      </dgm:spPr>
      <dgm:t>
        <a:bodyPr/>
        <a:lstStyle/>
        <a:p>
          <a:pPr rtl="0"/>
          <a:r>
            <a:rPr lang="en-US" dirty="0">
              <a:effectLst>
                <a:outerShdw blurRad="38100" dist="38100" dir="2700000" algn="tl">
                  <a:srgbClr val="000000">
                    <a:alpha val="43137"/>
                  </a:srgbClr>
                </a:outerShdw>
              </a:effectLst>
            </a:rPr>
            <a:t>Operation code (opcode)</a:t>
          </a:r>
        </a:p>
      </dgm:t>
    </dgm:pt>
    <dgm:pt modelId="{D8089753-1510-F64F-822D-E0A7AE346389}" type="parTrans" cxnId="{83574F17-7C75-3E4F-9E63-74C152A594F4}">
      <dgm:prSet/>
      <dgm:spPr/>
      <dgm:t>
        <a:bodyPr/>
        <a:lstStyle/>
        <a:p>
          <a:endParaRPr lang="en-US"/>
        </a:p>
      </dgm:t>
    </dgm:pt>
    <dgm:pt modelId="{F618C51A-E785-534F-930E-5FBE02C2738B}" type="sibTrans" cxnId="{83574F17-7C75-3E4F-9E63-74C152A594F4}">
      <dgm:prSet/>
      <dgm:spPr/>
      <dgm:t>
        <a:bodyPr/>
        <a:lstStyle/>
        <a:p>
          <a:endParaRPr lang="en-US"/>
        </a:p>
      </dgm:t>
    </dgm:pt>
    <dgm:pt modelId="{7D922780-158D-2048-992F-287136E867F2}">
      <dgm:prSet/>
      <dgm:spPr>
        <a:ln>
          <a:solidFill>
            <a:schemeClr val="accent1"/>
          </a:solidFill>
        </a:ln>
      </dgm:spPr>
      <dgm:t>
        <a:bodyPr/>
        <a:lstStyle/>
        <a:p>
          <a:pPr rtl="0"/>
          <a:r>
            <a:rPr lang="en-US" dirty="0">
              <a:effectLst>
                <a:outerShdw blurRad="38100" dist="38100" dir="2700000" algn="tl">
                  <a:srgbClr val="000000">
                    <a:alpha val="43137"/>
                  </a:srgbClr>
                </a:outerShdw>
              </a:effectLst>
            </a:rPr>
            <a:t>Specifies the operation to be performed.  The operation is specified by a binary code, known as the operation code, or </a:t>
          </a:r>
          <a:r>
            <a:rPr lang="en-US" i="1" dirty="0">
              <a:effectLst>
                <a:outerShdw blurRad="38100" dist="38100" dir="2700000" algn="tl">
                  <a:srgbClr val="000000">
                    <a:alpha val="43137"/>
                  </a:srgbClr>
                </a:outerShdw>
              </a:effectLst>
            </a:rPr>
            <a:t>opcode</a:t>
          </a:r>
        </a:p>
      </dgm:t>
    </dgm:pt>
    <dgm:pt modelId="{7F0927FB-58E9-B349-B36E-D16261DC5453}" type="parTrans" cxnId="{F8DC2054-7265-B84A-A2FC-FE4649519F28}">
      <dgm:prSet/>
      <dgm:spPr/>
      <dgm:t>
        <a:bodyPr/>
        <a:lstStyle/>
        <a:p>
          <a:endParaRPr lang="en-US"/>
        </a:p>
      </dgm:t>
    </dgm:pt>
    <dgm:pt modelId="{AB1348F8-8BB8-924C-A316-C5BFE78F34D6}" type="sibTrans" cxnId="{F8DC2054-7265-B84A-A2FC-FE4649519F28}">
      <dgm:prSet/>
      <dgm:spPr/>
      <dgm:t>
        <a:bodyPr/>
        <a:lstStyle/>
        <a:p>
          <a:endParaRPr lang="en-US"/>
        </a:p>
      </dgm:t>
    </dgm:pt>
    <dgm:pt modelId="{C4BB8BEE-EB7D-0846-A9C7-C44EEB59F3D3}">
      <dgm:prSet/>
      <dgm:spPr>
        <a:ln>
          <a:solidFill>
            <a:schemeClr val="accent1"/>
          </a:solidFill>
        </a:ln>
      </dgm:spPr>
      <dgm:t>
        <a:bodyPr/>
        <a:lstStyle/>
        <a:p>
          <a:pPr rtl="0"/>
          <a:r>
            <a:rPr lang="en-US" dirty="0">
              <a:effectLst>
                <a:outerShdw blurRad="38100" dist="38100" dir="2700000" algn="tl">
                  <a:srgbClr val="000000">
                    <a:alpha val="43137"/>
                  </a:srgbClr>
                </a:outerShdw>
              </a:effectLst>
            </a:rPr>
            <a:t>Source operand reference</a:t>
          </a:r>
        </a:p>
      </dgm:t>
    </dgm:pt>
    <dgm:pt modelId="{F79D9D37-8DDE-D246-835F-792DB68E57A5}" type="parTrans" cxnId="{EC2CFDD9-5A18-1E4B-87B6-165A41D77E16}">
      <dgm:prSet/>
      <dgm:spPr/>
      <dgm:t>
        <a:bodyPr/>
        <a:lstStyle/>
        <a:p>
          <a:endParaRPr lang="en-US"/>
        </a:p>
      </dgm:t>
    </dgm:pt>
    <dgm:pt modelId="{952290C2-8093-3644-88BE-166CCE775557}" type="sibTrans" cxnId="{EC2CFDD9-5A18-1E4B-87B6-165A41D77E16}">
      <dgm:prSet/>
      <dgm:spPr/>
      <dgm:t>
        <a:bodyPr/>
        <a:lstStyle/>
        <a:p>
          <a:endParaRPr lang="en-US"/>
        </a:p>
      </dgm:t>
    </dgm:pt>
    <dgm:pt modelId="{D6EAFD71-2559-DD46-B5AE-F24E40817B7B}">
      <dgm:prSet/>
      <dgm:spPr>
        <a:ln>
          <a:solidFill>
            <a:schemeClr val="accent1"/>
          </a:solidFill>
        </a:ln>
      </dgm:spPr>
      <dgm:t>
        <a:bodyPr/>
        <a:lstStyle/>
        <a:p>
          <a:pPr rtl="0"/>
          <a:r>
            <a:rPr lang="en-US" dirty="0">
              <a:effectLst>
                <a:outerShdw blurRad="38100" dist="38100" dir="2700000" algn="tl">
                  <a:srgbClr val="000000">
                    <a:alpha val="43137"/>
                  </a:srgbClr>
                </a:outerShdw>
              </a:effectLst>
            </a:rPr>
            <a:t>The operation may involve one or more source operands, that is, operands that are inputs for the operation</a:t>
          </a:r>
        </a:p>
      </dgm:t>
    </dgm:pt>
    <dgm:pt modelId="{BCA01FB3-E773-8C40-A3DA-CE5092230B3F}" type="parTrans" cxnId="{215CB1BF-18C7-DF4C-A2D7-8CBE26165B95}">
      <dgm:prSet/>
      <dgm:spPr/>
      <dgm:t>
        <a:bodyPr/>
        <a:lstStyle/>
        <a:p>
          <a:endParaRPr lang="en-US"/>
        </a:p>
      </dgm:t>
    </dgm:pt>
    <dgm:pt modelId="{D7715C3A-5DD1-2A47-B4E7-1D41598556FA}" type="sibTrans" cxnId="{215CB1BF-18C7-DF4C-A2D7-8CBE26165B95}">
      <dgm:prSet/>
      <dgm:spPr/>
      <dgm:t>
        <a:bodyPr/>
        <a:lstStyle/>
        <a:p>
          <a:endParaRPr lang="en-US"/>
        </a:p>
      </dgm:t>
    </dgm:pt>
    <dgm:pt modelId="{DD443413-86E1-D84B-BA27-B7A0F8752637}">
      <dgm:prSet/>
      <dgm:spPr>
        <a:ln>
          <a:solidFill>
            <a:schemeClr val="accent1"/>
          </a:solidFill>
        </a:ln>
      </dgm:spPr>
      <dgm:t>
        <a:bodyPr/>
        <a:lstStyle/>
        <a:p>
          <a:pPr rtl="0"/>
          <a:r>
            <a:rPr lang="en-US" dirty="0">
              <a:effectLst>
                <a:outerShdw blurRad="38100" dist="38100" dir="2700000" algn="tl">
                  <a:srgbClr val="000000">
                    <a:alpha val="43137"/>
                  </a:srgbClr>
                </a:outerShdw>
              </a:effectLst>
            </a:rPr>
            <a:t>Result operand reference</a:t>
          </a:r>
        </a:p>
      </dgm:t>
    </dgm:pt>
    <dgm:pt modelId="{3048043A-9026-D643-959A-4106DF7EC59E}" type="parTrans" cxnId="{F5CE5B0D-27C6-4942-90E7-A0C9A8E635AD}">
      <dgm:prSet/>
      <dgm:spPr/>
      <dgm:t>
        <a:bodyPr/>
        <a:lstStyle/>
        <a:p>
          <a:endParaRPr lang="en-US"/>
        </a:p>
      </dgm:t>
    </dgm:pt>
    <dgm:pt modelId="{ED5727C5-E43B-0F49-B70D-8F542CDDC6EE}" type="sibTrans" cxnId="{F5CE5B0D-27C6-4942-90E7-A0C9A8E635AD}">
      <dgm:prSet/>
      <dgm:spPr/>
      <dgm:t>
        <a:bodyPr/>
        <a:lstStyle/>
        <a:p>
          <a:endParaRPr lang="en-US"/>
        </a:p>
      </dgm:t>
    </dgm:pt>
    <dgm:pt modelId="{94D29F10-0483-344A-B0D7-0C855F728A30}">
      <dgm:prSet/>
      <dgm:spPr>
        <a:ln>
          <a:solidFill>
            <a:schemeClr val="accent1"/>
          </a:solidFill>
        </a:ln>
      </dgm:spPr>
      <dgm:t>
        <a:bodyPr/>
        <a:lstStyle/>
        <a:p>
          <a:pPr rtl="0"/>
          <a:r>
            <a:rPr lang="en-US" dirty="0">
              <a:effectLst>
                <a:outerShdw blurRad="38100" dist="38100" dir="2700000" algn="tl">
                  <a:srgbClr val="000000">
                    <a:alpha val="43137"/>
                  </a:srgbClr>
                </a:outerShdw>
              </a:effectLst>
            </a:rPr>
            <a:t>The operation may produce a result</a:t>
          </a:r>
        </a:p>
      </dgm:t>
    </dgm:pt>
    <dgm:pt modelId="{0D24227B-B2D1-A94A-BF9C-AC2C04A891AF}" type="parTrans" cxnId="{86D05794-9328-5449-822F-4A1A4555240E}">
      <dgm:prSet/>
      <dgm:spPr/>
      <dgm:t>
        <a:bodyPr/>
        <a:lstStyle/>
        <a:p>
          <a:endParaRPr lang="en-US"/>
        </a:p>
      </dgm:t>
    </dgm:pt>
    <dgm:pt modelId="{EA315A40-AF87-6F4D-B4B2-85D94F420DAF}" type="sibTrans" cxnId="{86D05794-9328-5449-822F-4A1A4555240E}">
      <dgm:prSet/>
      <dgm:spPr/>
      <dgm:t>
        <a:bodyPr/>
        <a:lstStyle/>
        <a:p>
          <a:endParaRPr lang="en-US"/>
        </a:p>
      </dgm:t>
    </dgm:pt>
    <dgm:pt modelId="{F38777FB-598A-3648-8B86-30E6E6B22579}">
      <dgm:prSet/>
      <dgm:spPr>
        <a:ln>
          <a:solidFill>
            <a:schemeClr val="accent1"/>
          </a:solidFill>
        </a:ln>
      </dgm:spPr>
      <dgm:t>
        <a:bodyPr/>
        <a:lstStyle/>
        <a:p>
          <a:pPr rtl="0"/>
          <a:r>
            <a:rPr lang="en-US" dirty="0"/>
            <a:t>Next instruction reference</a:t>
          </a:r>
        </a:p>
      </dgm:t>
    </dgm:pt>
    <dgm:pt modelId="{B376F28E-9176-B047-92B0-A02F6DE1A7B2}" type="parTrans" cxnId="{717E15FF-AF47-184C-A096-0EC916DADF42}">
      <dgm:prSet/>
      <dgm:spPr/>
      <dgm:t>
        <a:bodyPr/>
        <a:lstStyle/>
        <a:p>
          <a:endParaRPr lang="en-US"/>
        </a:p>
      </dgm:t>
    </dgm:pt>
    <dgm:pt modelId="{AF7F1F25-5E9D-D34A-A47A-20357C8B33CE}" type="sibTrans" cxnId="{717E15FF-AF47-184C-A096-0EC916DADF42}">
      <dgm:prSet/>
      <dgm:spPr/>
      <dgm:t>
        <a:bodyPr/>
        <a:lstStyle/>
        <a:p>
          <a:endParaRPr lang="en-US"/>
        </a:p>
      </dgm:t>
    </dgm:pt>
    <dgm:pt modelId="{F568A796-D867-C944-AE1E-4DDE813BC9C5}">
      <dgm:prSet/>
      <dgm:spPr>
        <a:ln>
          <a:solidFill>
            <a:schemeClr val="accent1"/>
          </a:solidFill>
        </a:ln>
      </dgm:spPr>
      <dgm:t>
        <a:bodyPr/>
        <a:lstStyle/>
        <a:p>
          <a:pPr rtl="0"/>
          <a:r>
            <a:rPr lang="en-US" dirty="0"/>
            <a:t>This tells the processor where to fetch the next instruction after the execution of this instruction is complete</a:t>
          </a:r>
        </a:p>
      </dgm:t>
    </dgm:pt>
    <dgm:pt modelId="{4C70E0D9-3853-DD47-9895-E01A2B99350B}" type="parTrans" cxnId="{49FF2042-1B69-CF43-A4E3-0B9A8BE8FD97}">
      <dgm:prSet/>
      <dgm:spPr/>
      <dgm:t>
        <a:bodyPr/>
        <a:lstStyle/>
        <a:p>
          <a:endParaRPr lang="en-US"/>
        </a:p>
      </dgm:t>
    </dgm:pt>
    <dgm:pt modelId="{E5BBAD8B-7D55-7D42-AF13-FFF16A14EDCC}" type="sibTrans" cxnId="{49FF2042-1B69-CF43-A4E3-0B9A8BE8FD97}">
      <dgm:prSet/>
      <dgm:spPr/>
      <dgm:t>
        <a:bodyPr/>
        <a:lstStyle/>
        <a:p>
          <a:endParaRPr lang="en-US"/>
        </a:p>
      </dgm:t>
    </dgm:pt>
    <dgm:pt modelId="{FFEE5E74-89DD-BA44-B959-B3095E174164}" type="pres">
      <dgm:prSet presAssocID="{261E22A2-90B9-FB48-BF8F-6FEF9FCC7BE4}" presName="matrix" presStyleCnt="0">
        <dgm:presLayoutVars>
          <dgm:chMax val="1"/>
          <dgm:dir/>
          <dgm:resizeHandles val="exact"/>
        </dgm:presLayoutVars>
      </dgm:prSet>
      <dgm:spPr/>
    </dgm:pt>
    <dgm:pt modelId="{7FEB4566-29C6-E24B-A374-2B3D2712EA8A}" type="pres">
      <dgm:prSet presAssocID="{261E22A2-90B9-FB48-BF8F-6FEF9FCC7BE4}" presName="diamond" presStyleLbl="bgShp" presStyleIdx="0" presStyleCnt="1"/>
      <dgm:spPr>
        <a:solidFill>
          <a:schemeClr val="accent4"/>
        </a:solidFill>
        <a:ln>
          <a:solidFill>
            <a:schemeClr val="accent4"/>
          </a:solidFill>
        </a:ln>
      </dgm:spPr>
    </dgm:pt>
    <dgm:pt modelId="{DCEE7AE8-9E5C-ED45-92E4-EE8750C104A9}" type="pres">
      <dgm:prSet presAssocID="{261E22A2-90B9-FB48-BF8F-6FEF9FCC7BE4}" presName="quad1" presStyleLbl="node1" presStyleIdx="0" presStyleCnt="4">
        <dgm:presLayoutVars>
          <dgm:chMax val="0"/>
          <dgm:chPref val="0"/>
          <dgm:bulletEnabled val="1"/>
        </dgm:presLayoutVars>
      </dgm:prSet>
      <dgm:spPr/>
    </dgm:pt>
    <dgm:pt modelId="{06F2B317-5110-B94C-84A1-22E01F7471D3}" type="pres">
      <dgm:prSet presAssocID="{261E22A2-90B9-FB48-BF8F-6FEF9FCC7BE4}" presName="quad2" presStyleLbl="node1" presStyleIdx="1" presStyleCnt="4">
        <dgm:presLayoutVars>
          <dgm:chMax val="0"/>
          <dgm:chPref val="0"/>
          <dgm:bulletEnabled val="1"/>
        </dgm:presLayoutVars>
      </dgm:prSet>
      <dgm:spPr/>
    </dgm:pt>
    <dgm:pt modelId="{5CED3117-5997-9241-ACAE-C2B634ACBCD2}" type="pres">
      <dgm:prSet presAssocID="{261E22A2-90B9-FB48-BF8F-6FEF9FCC7BE4}" presName="quad3" presStyleLbl="node1" presStyleIdx="2" presStyleCnt="4">
        <dgm:presLayoutVars>
          <dgm:chMax val="0"/>
          <dgm:chPref val="0"/>
          <dgm:bulletEnabled val="1"/>
        </dgm:presLayoutVars>
      </dgm:prSet>
      <dgm:spPr/>
    </dgm:pt>
    <dgm:pt modelId="{582D9E84-4A97-E646-B080-93B15AA28637}" type="pres">
      <dgm:prSet presAssocID="{261E22A2-90B9-FB48-BF8F-6FEF9FCC7BE4}" presName="quad4" presStyleLbl="node1" presStyleIdx="3" presStyleCnt="4">
        <dgm:presLayoutVars>
          <dgm:chMax val="0"/>
          <dgm:chPref val="0"/>
          <dgm:bulletEnabled val="1"/>
        </dgm:presLayoutVars>
      </dgm:prSet>
      <dgm:spPr/>
    </dgm:pt>
  </dgm:ptLst>
  <dgm:cxnLst>
    <dgm:cxn modelId="{F5CE5B0D-27C6-4942-90E7-A0C9A8E635AD}" srcId="{261E22A2-90B9-FB48-BF8F-6FEF9FCC7BE4}" destId="{DD443413-86E1-D84B-BA27-B7A0F8752637}" srcOrd="2" destOrd="0" parTransId="{3048043A-9026-D643-959A-4106DF7EC59E}" sibTransId="{ED5727C5-E43B-0F49-B70D-8F542CDDC6EE}"/>
    <dgm:cxn modelId="{5739B111-B5BD-4042-80AC-2A320F37074B}" type="presOf" srcId="{F38777FB-598A-3648-8B86-30E6E6B22579}" destId="{582D9E84-4A97-E646-B080-93B15AA28637}" srcOrd="0" destOrd="0" presId="urn:microsoft.com/office/officeart/2005/8/layout/matrix3"/>
    <dgm:cxn modelId="{83574F17-7C75-3E4F-9E63-74C152A594F4}" srcId="{261E22A2-90B9-FB48-BF8F-6FEF9FCC7BE4}" destId="{50A7ACD3-A3B8-FA4A-8AD8-4D6DD621AE48}" srcOrd="0" destOrd="0" parTransId="{D8089753-1510-F64F-822D-E0A7AE346389}" sibTransId="{F618C51A-E785-534F-930E-5FBE02C2738B}"/>
    <dgm:cxn modelId="{E4ABB12B-883F-3046-B74E-0D4D13F57422}" type="presOf" srcId="{D6EAFD71-2559-DD46-B5AE-F24E40817B7B}" destId="{06F2B317-5110-B94C-84A1-22E01F7471D3}" srcOrd="0" destOrd="1" presId="urn:microsoft.com/office/officeart/2005/8/layout/matrix3"/>
    <dgm:cxn modelId="{831B443B-B57D-E540-96B0-378CC542DC74}" type="presOf" srcId="{DD443413-86E1-D84B-BA27-B7A0F8752637}" destId="{5CED3117-5997-9241-ACAE-C2B634ACBCD2}" srcOrd="0" destOrd="0" presId="urn:microsoft.com/office/officeart/2005/8/layout/matrix3"/>
    <dgm:cxn modelId="{49FF2042-1B69-CF43-A4E3-0B9A8BE8FD97}" srcId="{F38777FB-598A-3648-8B86-30E6E6B22579}" destId="{F568A796-D867-C944-AE1E-4DDE813BC9C5}" srcOrd="0" destOrd="0" parTransId="{4C70E0D9-3853-DD47-9895-E01A2B99350B}" sibTransId="{E5BBAD8B-7D55-7D42-AF13-FFF16A14EDCC}"/>
    <dgm:cxn modelId="{F8DC2054-7265-B84A-A2FC-FE4649519F28}" srcId="{50A7ACD3-A3B8-FA4A-8AD8-4D6DD621AE48}" destId="{7D922780-158D-2048-992F-287136E867F2}" srcOrd="0" destOrd="0" parTransId="{7F0927FB-58E9-B349-B36E-D16261DC5453}" sibTransId="{AB1348F8-8BB8-924C-A316-C5BFE78F34D6}"/>
    <dgm:cxn modelId="{88F17291-5B41-8149-AE5B-DFFC12442E2A}" type="presOf" srcId="{261E22A2-90B9-FB48-BF8F-6FEF9FCC7BE4}" destId="{FFEE5E74-89DD-BA44-B959-B3095E174164}" srcOrd="0" destOrd="0" presId="urn:microsoft.com/office/officeart/2005/8/layout/matrix3"/>
    <dgm:cxn modelId="{86D05794-9328-5449-822F-4A1A4555240E}" srcId="{DD443413-86E1-D84B-BA27-B7A0F8752637}" destId="{94D29F10-0483-344A-B0D7-0C855F728A30}" srcOrd="0" destOrd="0" parTransId="{0D24227B-B2D1-A94A-BF9C-AC2C04A891AF}" sibTransId="{EA315A40-AF87-6F4D-B4B2-85D94F420DAF}"/>
    <dgm:cxn modelId="{BAA332A5-B8A1-454A-9B44-A9A32A840C99}" type="presOf" srcId="{94D29F10-0483-344A-B0D7-0C855F728A30}" destId="{5CED3117-5997-9241-ACAE-C2B634ACBCD2}" srcOrd="0" destOrd="1" presId="urn:microsoft.com/office/officeart/2005/8/layout/matrix3"/>
    <dgm:cxn modelId="{912F31BB-8D06-1C41-9B2C-815258A15562}" type="presOf" srcId="{F568A796-D867-C944-AE1E-4DDE813BC9C5}" destId="{582D9E84-4A97-E646-B080-93B15AA28637}" srcOrd="0" destOrd="1" presId="urn:microsoft.com/office/officeart/2005/8/layout/matrix3"/>
    <dgm:cxn modelId="{215CB1BF-18C7-DF4C-A2D7-8CBE26165B95}" srcId="{C4BB8BEE-EB7D-0846-A9C7-C44EEB59F3D3}" destId="{D6EAFD71-2559-DD46-B5AE-F24E40817B7B}" srcOrd="0" destOrd="0" parTransId="{BCA01FB3-E773-8C40-A3DA-CE5092230B3F}" sibTransId="{D7715C3A-5DD1-2A47-B4E7-1D41598556FA}"/>
    <dgm:cxn modelId="{50DC1AD1-53EF-DD40-A03C-D302169C49C1}" type="presOf" srcId="{50A7ACD3-A3B8-FA4A-8AD8-4D6DD621AE48}" destId="{DCEE7AE8-9E5C-ED45-92E4-EE8750C104A9}" srcOrd="0" destOrd="0" presId="urn:microsoft.com/office/officeart/2005/8/layout/matrix3"/>
    <dgm:cxn modelId="{EC2CFDD9-5A18-1E4B-87B6-165A41D77E16}" srcId="{261E22A2-90B9-FB48-BF8F-6FEF9FCC7BE4}" destId="{C4BB8BEE-EB7D-0846-A9C7-C44EEB59F3D3}" srcOrd="1" destOrd="0" parTransId="{F79D9D37-8DDE-D246-835F-792DB68E57A5}" sibTransId="{952290C2-8093-3644-88BE-166CCE775557}"/>
    <dgm:cxn modelId="{00CBD6E0-583B-0C44-A165-51D23B4A0DEB}" type="presOf" srcId="{C4BB8BEE-EB7D-0846-A9C7-C44EEB59F3D3}" destId="{06F2B317-5110-B94C-84A1-22E01F7471D3}" srcOrd="0" destOrd="0" presId="urn:microsoft.com/office/officeart/2005/8/layout/matrix3"/>
    <dgm:cxn modelId="{D8C722F9-E9C4-5443-9363-171827E85236}" type="presOf" srcId="{7D922780-158D-2048-992F-287136E867F2}" destId="{DCEE7AE8-9E5C-ED45-92E4-EE8750C104A9}" srcOrd="0" destOrd="1" presId="urn:microsoft.com/office/officeart/2005/8/layout/matrix3"/>
    <dgm:cxn modelId="{717E15FF-AF47-184C-A096-0EC916DADF42}" srcId="{261E22A2-90B9-FB48-BF8F-6FEF9FCC7BE4}" destId="{F38777FB-598A-3648-8B86-30E6E6B22579}" srcOrd="3" destOrd="0" parTransId="{B376F28E-9176-B047-92B0-A02F6DE1A7B2}" sibTransId="{AF7F1F25-5E9D-D34A-A47A-20357C8B33CE}"/>
    <dgm:cxn modelId="{897911BA-7F08-A44A-9341-FA4D1B8B94F9}" type="presParOf" srcId="{FFEE5E74-89DD-BA44-B959-B3095E174164}" destId="{7FEB4566-29C6-E24B-A374-2B3D2712EA8A}" srcOrd="0" destOrd="0" presId="urn:microsoft.com/office/officeart/2005/8/layout/matrix3"/>
    <dgm:cxn modelId="{396A2A57-B60D-A84A-9086-C2F8E6AE141E}" type="presParOf" srcId="{FFEE5E74-89DD-BA44-B959-B3095E174164}" destId="{DCEE7AE8-9E5C-ED45-92E4-EE8750C104A9}" srcOrd="1" destOrd="0" presId="urn:microsoft.com/office/officeart/2005/8/layout/matrix3"/>
    <dgm:cxn modelId="{E9154D73-28CD-224A-B21E-87DAFECBA323}" type="presParOf" srcId="{FFEE5E74-89DD-BA44-B959-B3095E174164}" destId="{06F2B317-5110-B94C-84A1-22E01F7471D3}" srcOrd="2" destOrd="0" presId="urn:microsoft.com/office/officeart/2005/8/layout/matrix3"/>
    <dgm:cxn modelId="{96EB9DF9-F9D9-254C-9470-7E5AD4F11876}" type="presParOf" srcId="{FFEE5E74-89DD-BA44-B959-B3095E174164}" destId="{5CED3117-5997-9241-ACAE-C2B634ACBCD2}" srcOrd="3" destOrd="0" presId="urn:microsoft.com/office/officeart/2005/8/layout/matrix3"/>
    <dgm:cxn modelId="{B4F5F121-11B5-FF49-839F-36869431BFCD}" type="presParOf" srcId="{FFEE5E74-89DD-BA44-B959-B3095E174164}" destId="{582D9E84-4A97-E646-B080-93B15AA2863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D17FB3-E440-6A4F-B7D3-293DE85510F6}" type="doc">
      <dgm:prSet loTypeId="urn:microsoft.com/office/officeart/2005/8/layout/default" loCatId="" qsTypeId="urn:microsoft.com/office/officeart/2005/8/quickstyle/simple4" qsCatId="simple" csTypeId="urn:microsoft.com/office/officeart/2005/8/colors/colorful4" csCatId="colorful"/>
      <dgm:spPr/>
      <dgm:t>
        <a:bodyPr/>
        <a:lstStyle/>
        <a:p>
          <a:endParaRPr lang="en-US"/>
        </a:p>
      </dgm:t>
    </dgm:pt>
    <dgm:pt modelId="{9AEE2E66-27AF-D94B-8E74-F7EC8B7B4107}">
      <dgm:prSet/>
      <dgm:spPr/>
      <dgm:t>
        <a:bodyPr/>
        <a:lstStyle/>
        <a:p>
          <a:pPr rtl="0"/>
          <a:r>
            <a:rPr lang="en-US" dirty="0">
              <a:solidFill>
                <a:schemeClr val="accent2"/>
              </a:solidFill>
            </a:rPr>
            <a:t>Number of addressing modes	</a:t>
          </a:r>
        </a:p>
      </dgm:t>
    </dgm:pt>
    <dgm:pt modelId="{8AB2495B-FDED-A542-8D70-3786670ABA01}" type="parTrans" cxnId="{739F25D3-223E-5445-85A9-60FC4C82EB58}">
      <dgm:prSet/>
      <dgm:spPr/>
      <dgm:t>
        <a:bodyPr/>
        <a:lstStyle/>
        <a:p>
          <a:endParaRPr lang="en-US"/>
        </a:p>
      </dgm:t>
    </dgm:pt>
    <dgm:pt modelId="{ABB20859-8428-F14E-B216-7154F1AE07D4}" type="sibTrans" cxnId="{739F25D3-223E-5445-85A9-60FC4C82EB58}">
      <dgm:prSet/>
      <dgm:spPr/>
      <dgm:t>
        <a:bodyPr/>
        <a:lstStyle/>
        <a:p>
          <a:endParaRPr lang="en-US"/>
        </a:p>
      </dgm:t>
    </dgm:pt>
    <dgm:pt modelId="{B297A6D1-6B6F-FB43-9466-D800DE79CC4D}">
      <dgm:prSet/>
      <dgm:spPr/>
      <dgm:t>
        <a:bodyPr/>
        <a:lstStyle/>
        <a:p>
          <a:pPr rtl="0"/>
          <a:r>
            <a:rPr lang="en-US" dirty="0">
              <a:solidFill>
                <a:schemeClr val="accent2"/>
              </a:solidFill>
            </a:rPr>
            <a:t>Number of operands</a:t>
          </a:r>
        </a:p>
      </dgm:t>
    </dgm:pt>
    <dgm:pt modelId="{92415BC5-8E50-4343-9DC9-9F973C7DCC25}" type="parTrans" cxnId="{CD218FB7-8135-684C-BF8A-4273A7C96E45}">
      <dgm:prSet/>
      <dgm:spPr/>
      <dgm:t>
        <a:bodyPr/>
        <a:lstStyle/>
        <a:p>
          <a:endParaRPr lang="en-US"/>
        </a:p>
      </dgm:t>
    </dgm:pt>
    <dgm:pt modelId="{CDAB6B77-D360-BC4F-804B-B717691E54CB}" type="sibTrans" cxnId="{CD218FB7-8135-684C-BF8A-4273A7C96E45}">
      <dgm:prSet/>
      <dgm:spPr/>
      <dgm:t>
        <a:bodyPr/>
        <a:lstStyle/>
        <a:p>
          <a:endParaRPr lang="en-US"/>
        </a:p>
      </dgm:t>
    </dgm:pt>
    <dgm:pt modelId="{F50C517B-16D1-B849-8EF0-8C98FA877BEA}">
      <dgm:prSet/>
      <dgm:spPr/>
      <dgm:t>
        <a:bodyPr/>
        <a:lstStyle/>
        <a:p>
          <a:pPr rtl="0"/>
          <a:r>
            <a:rPr lang="en-US" dirty="0">
              <a:solidFill>
                <a:schemeClr val="accent2"/>
              </a:solidFill>
            </a:rPr>
            <a:t>Register versus memory</a:t>
          </a:r>
        </a:p>
      </dgm:t>
    </dgm:pt>
    <dgm:pt modelId="{07B03D8D-888B-D34C-BB8D-283A164FD355}" type="parTrans" cxnId="{6E9F6A7E-4D7D-5141-94F8-0EC2FFEBC30F}">
      <dgm:prSet/>
      <dgm:spPr/>
      <dgm:t>
        <a:bodyPr/>
        <a:lstStyle/>
        <a:p>
          <a:endParaRPr lang="en-US"/>
        </a:p>
      </dgm:t>
    </dgm:pt>
    <dgm:pt modelId="{4586DD4F-8D61-9F43-9475-92257A1A256A}" type="sibTrans" cxnId="{6E9F6A7E-4D7D-5141-94F8-0EC2FFEBC30F}">
      <dgm:prSet/>
      <dgm:spPr/>
      <dgm:t>
        <a:bodyPr/>
        <a:lstStyle/>
        <a:p>
          <a:endParaRPr lang="en-US"/>
        </a:p>
      </dgm:t>
    </dgm:pt>
    <dgm:pt modelId="{E8124A79-2EB2-8346-8789-DF8D254E1437}">
      <dgm:prSet/>
      <dgm:spPr/>
      <dgm:t>
        <a:bodyPr/>
        <a:lstStyle/>
        <a:p>
          <a:pPr rtl="0"/>
          <a:r>
            <a:rPr lang="en-US" dirty="0">
              <a:solidFill>
                <a:schemeClr val="accent2"/>
              </a:solidFill>
            </a:rPr>
            <a:t>Number of register sets</a:t>
          </a:r>
        </a:p>
      </dgm:t>
    </dgm:pt>
    <dgm:pt modelId="{94387FF2-DB90-2847-8C78-4FB43C18C44C}" type="parTrans" cxnId="{1A30B05A-B014-4F43-889E-ADA64EF2C06D}">
      <dgm:prSet/>
      <dgm:spPr/>
      <dgm:t>
        <a:bodyPr/>
        <a:lstStyle/>
        <a:p>
          <a:endParaRPr lang="en-US"/>
        </a:p>
      </dgm:t>
    </dgm:pt>
    <dgm:pt modelId="{9FE48CF8-4E9B-D84B-B124-EF4F004DFAAF}" type="sibTrans" cxnId="{1A30B05A-B014-4F43-889E-ADA64EF2C06D}">
      <dgm:prSet/>
      <dgm:spPr/>
      <dgm:t>
        <a:bodyPr/>
        <a:lstStyle/>
        <a:p>
          <a:endParaRPr lang="en-US"/>
        </a:p>
      </dgm:t>
    </dgm:pt>
    <dgm:pt modelId="{98FFAAB8-4D35-0D40-9511-077DABD5C852}">
      <dgm:prSet/>
      <dgm:spPr/>
      <dgm:t>
        <a:bodyPr/>
        <a:lstStyle/>
        <a:p>
          <a:pPr rtl="0"/>
          <a:r>
            <a:rPr lang="en-US" dirty="0">
              <a:solidFill>
                <a:schemeClr val="accent2"/>
              </a:solidFill>
            </a:rPr>
            <a:t>Address range</a:t>
          </a:r>
        </a:p>
      </dgm:t>
    </dgm:pt>
    <dgm:pt modelId="{100A0CDE-A711-314D-B275-1C97838FF1E4}" type="parTrans" cxnId="{ECDDB5C4-8450-9A49-BB13-E47F98B26223}">
      <dgm:prSet/>
      <dgm:spPr/>
      <dgm:t>
        <a:bodyPr/>
        <a:lstStyle/>
        <a:p>
          <a:endParaRPr lang="en-US"/>
        </a:p>
      </dgm:t>
    </dgm:pt>
    <dgm:pt modelId="{4D5871A4-6BEE-2348-8A4E-DCAD835EBD7E}" type="sibTrans" cxnId="{ECDDB5C4-8450-9A49-BB13-E47F98B26223}">
      <dgm:prSet/>
      <dgm:spPr/>
      <dgm:t>
        <a:bodyPr/>
        <a:lstStyle/>
        <a:p>
          <a:endParaRPr lang="en-US"/>
        </a:p>
      </dgm:t>
    </dgm:pt>
    <dgm:pt modelId="{86BF62D0-CCA8-2B4A-A711-8DFB4CCE5363}">
      <dgm:prSet/>
      <dgm:spPr/>
      <dgm:t>
        <a:bodyPr/>
        <a:lstStyle/>
        <a:p>
          <a:pPr rtl="0"/>
          <a:r>
            <a:rPr lang="en-US" dirty="0">
              <a:solidFill>
                <a:schemeClr val="accent2"/>
              </a:solidFill>
            </a:rPr>
            <a:t>Address granularity</a:t>
          </a:r>
        </a:p>
      </dgm:t>
    </dgm:pt>
    <dgm:pt modelId="{B4377790-0992-4B4D-8B4B-58342305303F}" type="parTrans" cxnId="{ACB0D45A-FBFD-2A47-BB69-960B1D9DAD8C}">
      <dgm:prSet/>
      <dgm:spPr/>
      <dgm:t>
        <a:bodyPr/>
        <a:lstStyle/>
        <a:p>
          <a:endParaRPr lang="en-US"/>
        </a:p>
      </dgm:t>
    </dgm:pt>
    <dgm:pt modelId="{7A84B130-D757-9C4E-AF3E-D970F8D8910D}" type="sibTrans" cxnId="{ACB0D45A-FBFD-2A47-BB69-960B1D9DAD8C}">
      <dgm:prSet/>
      <dgm:spPr/>
      <dgm:t>
        <a:bodyPr/>
        <a:lstStyle/>
        <a:p>
          <a:endParaRPr lang="en-US"/>
        </a:p>
      </dgm:t>
    </dgm:pt>
    <dgm:pt modelId="{76757134-4DD3-DD42-980C-793F2415FCA7}" type="pres">
      <dgm:prSet presAssocID="{F5D17FB3-E440-6A4F-B7D3-293DE85510F6}" presName="diagram" presStyleCnt="0">
        <dgm:presLayoutVars>
          <dgm:dir/>
          <dgm:resizeHandles val="exact"/>
        </dgm:presLayoutVars>
      </dgm:prSet>
      <dgm:spPr/>
    </dgm:pt>
    <dgm:pt modelId="{C35741C0-AF00-CA44-9BD7-897AD833618C}" type="pres">
      <dgm:prSet presAssocID="{9AEE2E66-27AF-D94B-8E74-F7EC8B7B4107}" presName="node" presStyleLbl="node1" presStyleIdx="0" presStyleCnt="6">
        <dgm:presLayoutVars>
          <dgm:bulletEnabled val="1"/>
        </dgm:presLayoutVars>
      </dgm:prSet>
      <dgm:spPr/>
    </dgm:pt>
    <dgm:pt modelId="{6A10D592-1828-B54B-8EC0-C92E61B4C478}" type="pres">
      <dgm:prSet presAssocID="{ABB20859-8428-F14E-B216-7154F1AE07D4}" presName="sibTrans" presStyleCnt="0"/>
      <dgm:spPr/>
    </dgm:pt>
    <dgm:pt modelId="{72BB6A60-8F22-2D4E-BC0F-3DC0A691A29B}" type="pres">
      <dgm:prSet presAssocID="{B297A6D1-6B6F-FB43-9466-D800DE79CC4D}" presName="node" presStyleLbl="node1" presStyleIdx="1" presStyleCnt="6">
        <dgm:presLayoutVars>
          <dgm:bulletEnabled val="1"/>
        </dgm:presLayoutVars>
      </dgm:prSet>
      <dgm:spPr/>
    </dgm:pt>
    <dgm:pt modelId="{0D0F39F2-3712-B149-92BA-64A063C01F53}" type="pres">
      <dgm:prSet presAssocID="{CDAB6B77-D360-BC4F-804B-B717691E54CB}" presName="sibTrans" presStyleCnt="0"/>
      <dgm:spPr/>
    </dgm:pt>
    <dgm:pt modelId="{352CB0F1-5B6C-6945-ABF3-ED695AFC0D9A}" type="pres">
      <dgm:prSet presAssocID="{F50C517B-16D1-B849-8EF0-8C98FA877BEA}" presName="node" presStyleLbl="node1" presStyleIdx="2" presStyleCnt="6">
        <dgm:presLayoutVars>
          <dgm:bulletEnabled val="1"/>
        </dgm:presLayoutVars>
      </dgm:prSet>
      <dgm:spPr/>
    </dgm:pt>
    <dgm:pt modelId="{9DC73B5F-9AD7-DB4C-926D-095824A3E567}" type="pres">
      <dgm:prSet presAssocID="{4586DD4F-8D61-9F43-9475-92257A1A256A}" presName="sibTrans" presStyleCnt="0"/>
      <dgm:spPr/>
    </dgm:pt>
    <dgm:pt modelId="{9B9E5E99-5AE5-724E-A77F-FCC711EA4601}" type="pres">
      <dgm:prSet presAssocID="{E8124A79-2EB2-8346-8789-DF8D254E1437}" presName="node" presStyleLbl="node1" presStyleIdx="3" presStyleCnt="6">
        <dgm:presLayoutVars>
          <dgm:bulletEnabled val="1"/>
        </dgm:presLayoutVars>
      </dgm:prSet>
      <dgm:spPr/>
    </dgm:pt>
    <dgm:pt modelId="{55F43FCC-DCC4-744D-A032-3564F25AC41D}" type="pres">
      <dgm:prSet presAssocID="{9FE48CF8-4E9B-D84B-B124-EF4F004DFAAF}" presName="sibTrans" presStyleCnt="0"/>
      <dgm:spPr/>
    </dgm:pt>
    <dgm:pt modelId="{07111F0A-146D-B74B-93B1-03C3088F22D2}" type="pres">
      <dgm:prSet presAssocID="{98FFAAB8-4D35-0D40-9511-077DABD5C852}" presName="node" presStyleLbl="node1" presStyleIdx="4" presStyleCnt="6">
        <dgm:presLayoutVars>
          <dgm:bulletEnabled val="1"/>
        </dgm:presLayoutVars>
      </dgm:prSet>
      <dgm:spPr/>
    </dgm:pt>
    <dgm:pt modelId="{E1804273-11B9-3C4E-847F-9C3BCD1AC050}" type="pres">
      <dgm:prSet presAssocID="{4D5871A4-6BEE-2348-8A4E-DCAD835EBD7E}" presName="sibTrans" presStyleCnt="0"/>
      <dgm:spPr/>
    </dgm:pt>
    <dgm:pt modelId="{2C13FBC5-B362-E34C-81FE-4DAA45A75724}" type="pres">
      <dgm:prSet presAssocID="{86BF62D0-CCA8-2B4A-A711-8DFB4CCE5363}" presName="node" presStyleLbl="node1" presStyleIdx="5" presStyleCnt="6">
        <dgm:presLayoutVars>
          <dgm:bulletEnabled val="1"/>
        </dgm:presLayoutVars>
      </dgm:prSet>
      <dgm:spPr/>
    </dgm:pt>
  </dgm:ptLst>
  <dgm:cxnLst>
    <dgm:cxn modelId="{6F973F10-FDCB-3043-8FA0-CA1B3F75EC4C}" type="presOf" srcId="{98FFAAB8-4D35-0D40-9511-077DABD5C852}" destId="{07111F0A-146D-B74B-93B1-03C3088F22D2}" srcOrd="0" destOrd="0" presId="urn:microsoft.com/office/officeart/2005/8/layout/default"/>
    <dgm:cxn modelId="{95D16435-CFF6-A340-B7E0-6E166A9B2CE8}" type="presOf" srcId="{E8124A79-2EB2-8346-8789-DF8D254E1437}" destId="{9B9E5E99-5AE5-724E-A77F-FCC711EA4601}" srcOrd="0" destOrd="0" presId="urn:microsoft.com/office/officeart/2005/8/layout/default"/>
    <dgm:cxn modelId="{F83B4C3E-B224-E84C-8336-0334A67B4454}" type="presOf" srcId="{86BF62D0-CCA8-2B4A-A711-8DFB4CCE5363}" destId="{2C13FBC5-B362-E34C-81FE-4DAA45A75724}" srcOrd="0" destOrd="0" presId="urn:microsoft.com/office/officeart/2005/8/layout/default"/>
    <dgm:cxn modelId="{48731B42-14E9-C245-B8AD-2EB34CEFDE91}" type="presOf" srcId="{9AEE2E66-27AF-D94B-8E74-F7EC8B7B4107}" destId="{C35741C0-AF00-CA44-9BD7-897AD833618C}" srcOrd="0" destOrd="0" presId="urn:microsoft.com/office/officeart/2005/8/layout/default"/>
    <dgm:cxn modelId="{1A30B05A-B014-4F43-889E-ADA64EF2C06D}" srcId="{F5D17FB3-E440-6A4F-B7D3-293DE85510F6}" destId="{E8124A79-2EB2-8346-8789-DF8D254E1437}" srcOrd="3" destOrd="0" parTransId="{94387FF2-DB90-2847-8C78-4FB43C18C44C}" sibTransId="{9FE48CF8-4E9B-D84B-B124-EF4F004DFAAF}"/>
    <dgm:cxn modelId="{ACB0D45A-FBFD-2A47-BB69-960B1D9DAD8C}" srcId="{F5D17FB3-E440-6A4F-B7D3-293DE85510F6}" destId="{86BF62D0-CCA8-2B4A-A711-8DFB4CCE5363}" srcOrd="5" destOrd="0" parTransId="{B4377790-0992-4B4D-8B4B-58342305303F}" sibTransId="{7A84B130-D757-9C4E-AF3E-D970F8D8910D}"/>
    <dgm:cxn modelId="{6E9F6A7E-4D7D-5141-94F8-0EC2FFEBC30F}" srcId="{F5D17FB3-E440-6A4F-B7D3-293DE85510F6}" destId="{F50C517B-16D1-B849-8EF0-8C98FA877BEA}" srcOrd="2" destOrd="0" parTransId="{07B03D8D-888B-D34C-BB8D-283A164FD355}" sibTransId="{4586DD4F-8D61-9F43-9475-92257A1A256A}"/>
    <dgm:cxn modelId="{BFCFBFAE-C4E7-F14B-9086-841E6FF1B2DE}" type="presOf" srcId="{F50C517B-16D1-B849-8EF0-8C98FA877BEA}" destId="{352CB0F1-5B6C-6945-ABF3-ED695AFC0D9A}" srcOrd="0" destOrd="0" presId="urn:microsoft.com/office/officeart/2005/8/layout/default"/>
    <dgm:cxn modelId="{598E6AB1-129F-E34D-B3AD-AD31EC31775C}" type="presOf" srcId="{B297A6D1-6B6F-FB43-9466-D800DE79CC4D}" destId="{72BB6A60-8F22-2D4E-BC0F-3DC0A691A29B}" srcOrd="0" destOrd="0" presId="urn:microsoft.com/office/officeart/2005/8/layout/default"/>
    <dgm:cxn modelId="{CD218FB7-8135-684C-BF8A-4273A7C96E45}" srcId="{F5D17FB3-E440-6A4F-B7D3-293DE85510F6}" destId="{B297A6D1-6B6F-FB43-9466-D800DE79CC4D}" srcOrd="1" destOrd="0" parTransId="{92415BC5-8E50-4343-9DC9-9F973C7DCC25}" sibTransId="{CDAB6B77-D360-BC4F-804B-B717691E54CB}"/>
    <dgm:cxn modelId="{ECDDB5C4-8450-9A49-BB13-E47F98B26223}" srcId="{F5D17FB3-E440-6A4F-B7D3-293DE85510F6}" destId="{98FFAAB8-4D35-0D40-9511-077DABD5C852}" srcOrd="4" destOrd="0" parTransId="{100A0CDE-A711-314D-B275-1C97838FF1E4}" sibTransId="{4D5871A4-6BEE-2348-8A4E-DCAD835EBD7E}"/>
    <dgm:cxn modelId="{739F25D3-223E-5445-85A9-60FC4C82EB58}" srcId="{F5D17FB3-E440-6A4F-B7D3-293DE85510F6}" destId="{9AEE2E66-27AF-D94B-8E74-F7EC8B7B4107}" srcOrd="0" destOrd="0" parTransId="{8AB2495B-FDED-A542-8D70-3786670ABA01}" sibTransId="{ABB20859-8428-F14E-B216-7154F1AE07D4}"/>
    <dgm:cxn modelId="{CE1CB6FB-1029-1C44-8B80-BEF4E1D74A26}" type="presOf" srcId="{F5D17FB3-E440-6A4F-B7D3-293DE85510F6}" destId="{76757134-4DD3-DD42-980C-793F2415FCA7}" srcOrd="0" destOrd="0" presId="urn:microsoft.com/office/officeart/2005/8/layout/default"/>
    <dgm:cxn modelId="{FA57E072-0BA8-1B40-9A0E-8185B04B0684}" type="presParOf" srcId="{76757134-4DD3-DD42-980C-793F2415FCA7}" destId="{C35741C0-AF00-CA44-9BD7-897AD833618C}" srcOrd="0" destOrd="0" presId="urn:microsoft.com/office/officeart/2005/8/layout/default"/>
    <dgm:cxn modelId="{89F33706-E8F9-AC49-A54C-227998F0AC5A}" type="presParOf" srcId="{76757134-4DD3-DD42-980C-793F2415FCA7}" destId="{6A10D592-1828-B54B-8EC0-C92E61B4C478}" srcOrd="1" destOrd="0" presId="urn:microsoft.com/office/officeart/2005/8/layout/default"/>
    <dgm:cxn modelId="{B03EC9B0-5E33-3945-87B8-0056B8157ED8}" type="presParOf" srcId="{76757134-4DD3-DD42-980C-793F2415FCA7}" destId="{72BB6A60-8F22-2D4E-BC0F-3DC0A691A29B}" srcOrd="2" destOrd="0" presId="urn:microsoft.com/office/officeart/2005/8/layout/default"/>
    <dgm:cxn modelId="{732091F9-351C-C84D-B492-30FC6AF7D26F}" type="presParOf" srcId="{76757134-4DD3-DD42-980C-793F2415FCA7}" destId="{0D0F39F2-3712-B149-92BA-64A063C01F53}" srcOrd="3" destOrd="0" presId="urn:microsoft.com/office/officeart/2005/8/layout/default"/>
    <dgm:cxn modelId="{C60D1BC4-9DDC-2943-BB12-B3424E65CB76}" type="presParOf" srcId="{76757134-4DD3-DD42-980C-793F2415FCA7}" destId="{352CB0F1-5B6C-6945-ABF3-ED695AFC0D9A}" srcOrd="4" destOrd="0" presId="urn:microsoft.com/office/officeart/2005/8/layout/default"/>
    <dgm:cxn modelId="{EDE21C9C-09A6-EA4B-8FAE-7BC199CDCBF9}" type="presParOf" srcId="{76757134-4DD3-DD42-980C-793F2415FCA7}" destId="{9DC73B5F-9AD7-DB4C-926D-095824A3E567}" srcOrd="5" destOrd="0" presId="urn:microsoft.com/office/officeart/2005/8/layout/default"/>
    <dgm:cxn modelId="{6A9FAA32-2A6C-7D47-B0C8-911DE8B82DB3}" type="presParOf" srcId="{76757134-4DD3-DD42-980C-793F2415FCA7}" destId="{9B9E5E99-5AE5-724E-A77F-FCC711EA4601}" srcOrd="6" destOrd="0" presId="urn:microsoft.com/office/officeart/2005/8/layout/default"/>
    <dgm:cxn modelId="{00106AF4-834A-A045-A012-AC3533D1E3E5}" type="presParOf" srcId="{76757134-4DD3-DD42-980C-793F2415FCA7}" destId="{55F43FCC-DCC4-744D-A032-3564F25AC41D}" srcOrd="7" destOrd="0" presId="urn:microsoft.com/office/officeart/2005/8/layout/default"/>
    <dgm:cxn modelId="{497A1725-C285-6C40-80C5-A6F0F9A51A62}" type="presParOf" srcId="{76757134-4DD3-DD42-980C-793F2415FCA7}" destId="{07111F0A-146D-B74B-93B1-03C3088F22D2}" srcOrd="8" destOrd="0" presId="urn:microsoft.com/office/officeart/2005/8/layout/default"/>
    <dgm:cxn modelId="{CD14BDD2-5FCF-1E4A-B94A-99215A7A7952}" type="presParOf" srcId="{76757134-4DD3-DD42-980C-793F2415FCA7}" destId="{E1804273-11B9-3C4E-847F-9C3BCD1AC050}" srcOrd="9" destOrd="0" presId="urn:microsoft.com/office/officeart/2005/8/layout/default"/>
    <dgm:cxn modelId="{73A742AC-FC5D-4741-977E-A10DDA75E707}" type="presParOf" srcId="{76757134-4DD3-DD42-980C-793F2415FCA7}" destId="{2C13FBC5-B362-E34C-81FE-4DAA45A7572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9AF291-A8F7-754D-9BCC-21843D1485E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6889743B-15A5-4B42-96C5-11425D930E4F}">
      <dgm:prSet/>
      <dgm:spPr>
        <a:solidFill>
          <a:schemeClr val="accent4"/>
        </a:solidFill>
        <a:ln>
          <a:solidFill>
            <a:schemeClr val="accent1"/>
          </a:solidFill>
        </a:ln>
      </dgm:spPr>
      <dgm:t>
        <a:bodyPr/>
        <a:lstStyle/>
        <a:p>
          <a:pPr rtl="0"/>
          <a:r>
            <a:rPr lang="en-US" dirty="0">
              <a:solidFill>
                <a:schemeClr val="accent1">
                  <a:lumMod val="50000"/>
                </a:schemeClr>
              </a:solidFill>
              <a:effectLst/>
            </a:rPr>
            <a:t>Very complex because it affects so many aspects of the computer system</a:t>
          </a:r>
        </a:p>
      </dgm:t>
    </dgm:pt>
    <dgm:pt modelId="{67CA192B-3275-C54B-B58C-DA050B16402A}" type="parTrans" cxnId="{22BFA529-E339-0641-95A3-3C48530A63FA}">
      <dgm:prSet/>
      <dgm:spPr/>
      <dgm:t>
        <a:bodyPr/>
        <a:lstStyle/>
        <a:p>
          <a:endParaRPr lang="en-US"/>
        </a:p>
      </dgm:t>
    </dgm:pt>
    <dgm:pt modelId="{CF529774-18D4-5A49-A355-4389DD9EDF78}" type="sibTrans" cxnId="{22BFA529-E339-0641-95A3-3C48530A63FA}">
      <dgm:prSet/>
      <dgm:spPr/>
      <dgm:t>
        <a:bodyPr/>
        <a:lstStyle/>
        <a:p>
          <a:endParaRPr lang="en-US"/>
        </a:p>
      </dgm:t>
    </dgm:pt>
    <dgm:pt modelId="{85FA6A79-0A59-5E45-B15E-9A4DF30BB091}">
      <dgm:prSet/>
      <dgm:spPr>
        <a:ln>
          <a:solidFill>
            <a:schemeClr val="accent1"/>
          </a:solidFill>
        </a:ln>
      </dgm:spPr>
      <dgm:t>
        <a:bodyPr/>
        <a:lstStyle/>
        <a:p>
          <a:pPr rtl="0"/>
          <a:r>
            <a:rPr lang="en-US" dirty="0">
              <a:effectLst>
                <a:outerShdw blurRad="38100" dist="38100" dir="2700000" algn="tl">
                  <a:srgbClr val="000000">
                    <a:alpha val="43137"/>
                  </a:srgbClr>
                </a:outerShdw>
              </a:effectLst>
            </a:rPr>
            <a:t>Defines many of the functions performed by the processor</a:t>
          </a:r>
        </a:p>
      </dgm:t>
    </dgm:pt>
    <dgm:pt modelId="{85E6E25A-3AE3-3F46-8E90-F2494FC5AECD}" type="parTrans" cxnId="{9656FF87-A36E-4841-A19A-86F651EBBADF}">
      <dgm:prSet/>
      <dgm:spPr/>
      <dgm:t>
        <a:bodyPr/>
        <a:lstStyle/>
        <a:p>
          <a:endParaRPr lang="en-US"/>
        </a:p>
      </dgm:t>
    </dgm:pt>
    <dgm:pt modelId="{4FD0B408-98C8-DE45-A952-A44EDA44E8FC}" type="sibTrans" cxnId="{9656FF87-A36E-4841-A19A-86F651EBBADF}">
      <dgm:prSet/>
      <dgm:spPr/>
      <dgm:t>
        <a:bodyPr/>
        <a:lstStyle/>
        <a:p>
          <a:endParaRPr lang="en-US"/>
        </a:p>
      </dgm:t>
    </dgm:pt>
    <dgm:pt modelId="{0D809260-4B42-5043-99E3-CF6D7B616585}">
      <dgm:prSet/>
      <dgm:spPr>
        <a:solidFill>
          <a:schemeClr val="accent4"/>
        </a:solidFill>
        <a:ln>
          <a:solidFill>
            <a:schemeClr val="accent1"/>
          </a:solidFill>
        </a:ln>
      </dgm:spPr>
      <dgm:t>
        <a:bodyPr/>
        <a:lstStyle/>
        <a:p>
          <a:pPr rtl="0"/>
          <a:r>
            <a:rPr lang="en-US" dirty="0">
              <a:solidFill>
                <a:schemeClr val="accent1">
                  <a:lumMod val="50000"/>
                </a:schemeClr>
              </a:solidFill>
              <a:effectLst/>
            </a:rPr>
            <a:t>Programmer’s means of controlling the processor</a:t>
          </a:r>
        </a:p>
      </dgm:t>
    </dgm:pt>
    <dgm:pt modelId="{6DAB96D9-CB97-A54D-9E38-73264325FA95}" type="parTrans" cxnId="{EECC1C35-EB9D-134D-B119-AC5BA49998B9}">
      <dgm:prSet/>
      <dgm:spPr/>
      <dgm:t>
        <a:bodyPr/>
        <a:lstStyle/>
        <a:p>
          <a:endParaRPr lang="en-US"/>
        </a:p>
      </dgm:t>
    </dgm:pt>
    <dgm:pt modelId="{4CFBC049-35FB-B34E-9B0C-92B91BF2D448}" type="sibTrans" cxnId="{EECC1C35-EB9D-134D-B119-AC5BA49998B9}">
      <dgm:prSet/>
      <dgm:spPr/>
      <dgm:t>
        <a:bodyPr/>
        <a:lstStyle/>
        <a:p>
          <a:endParaRPr lang="en-US"/>
        </a:p>
      </dgm:t>
    </dgm:pt>
    <dgm:pt modelId="{D998F21C-897B-DF48-956E-861DE4522346}">
      <dgm:prSet/>
      <dgm:spPr>
        <a:ln>
          <a:solidFill>
            <a:schemeClr val="accent1"/>
          </a:solidFill>
        </a:ln>
      </dgm:spPr>
      <dgm:t>
        <a:bodyPr/>
        <a:lstStyle/>
        <a:p>
          <a:pPr rtl="0"/>
          <a:r>
            <a:rPr lang="en-US" dirty="0">
              <a:effectLst>
                <a:outerShdw blurRad="38100" dist="38100" dir="2700000" algn="tl">
                  <a:srgbClr val="000000">
                    <a:alpha val="43137"/>
                  </a:srgbClr>
                </a:outerShdw>
              </a:effectLst>
            </a:rPr>
            <a:t>Fundamental design issues:</a:t>
          </a:r>
        </a:p>
      </dgm:t>
    </dgm:pt>
    <dgm:pt modelId="{72A2F193-6231-4244-857B-8332F42F6A3B}" type="parTrans" cxnId="{1C4350C2-543B-8548-B105-496D40F075CF}">
      <dgm:prSet/>
      <dgm:spPr/>
      <dgm:t>
        <a:bodyPr/>
        <a:lstStyle/>
        <a:p>
          <a:endParaRPr lang="en-US"/>
        </a:p>
      </dgm:t>
    </dgm:pt>
    <dgm:pt modelId="{F381CFC5-8171-744F-9472-FF7ED8AF86F2}" type="sibTrans" cxnId="{1C4350C2-543B-8548-B105-496D40F075CF}">
      <dgm:prSet/>
      <dgm:spPr/>
      <dgm:t>
        <a:bodyPr/>
        <a:lstStyle/>
        <a:p>
          <a:endParaRPr lang="en-US"/>
        </a:p>
      </dgm:t>
    </dgm:pt>
    <dgm:pt modelId="{C9369FCC-1255-0D45-AB2C-E89EC8343E66}">
      <dgm:prSet/>
      <dgm:spPr>
        <a:ln>
          <a:solidFill>
            <a:schemeClr val="accent3"/>
          </a:solidFill>
        </a:ln>
      </dgm:spPr>
      <dgm:t>
        <a:bodyPr/>
        <a:lstStyle/>
        <a:p>
          <a:pPr rtl="0"/>
          <a:r>
            <a:rPr lang="en-US" dirty="0"/>
            <a:t>Operation repertoire</a:t>
          </a:r>
        </a:p>
      </dgm:t>
    </dgm:pt>
    <dgm:pt modelId="{FEBA2014-7990-B94D-BAD1-0C73293FA03E}" type="parTrans" cxnId="{68360D74-8D76-144C-8C77-C5B9AF813FFF}">
      <dgm:prSet/>
      <dgm:spPr/>
      <dgm:t>
        <a:bodyPr/>
        <a:lstStyle/>
        <a:p>
          <a:endParaRPr lang="en-US"/>
        </a:p>
      </dgm:t>
    </dgm:pt>
    <dgm:pt modelId="{E8789AB2-278C-244A-9413-8F495D74BD39}" type="sibTrans" cxnId="{68360D74-8D76-144C-8C77-C5B9AF813FFF}">
      <dgm:prSet/>
      <dgm:spPr/>
      <dgm:t>
        <a:bodyPr/>
        <a:lstStyle/>
        <a:p>
          <a:endParaRPr lang="en-US"/>
        </a:p>
      </dgm:t>
    </dgm:pt>
    <dgm:pt modelId="{85B4CF29-6326-2542-83F0-1CACEFCB1AF3}">
      <dgm:prSet/>
      <dgm:spPr>
        <a:ln>
          <a:solidFill>
            <a:schemeClr val="accent3"/>
          </a:solidFill>
        </a:ln>
      </dgm:spPr>
      <dgm:t>
        <a:bodyPr/>
        <a:lstStyle/>
        <a:p>
          <a:pPr rtl="0"/>
          <a:r>
            <a:rPr lang="en-US" dirty="0"/>
            <a:t>How many and which operations to provide and how complex operations should be</a:t>
          </a:r>
        </a:p>
      </dgm:t>
    </dgm:pt>
    <dgm:pt modelId="{72F90D80-0BF8-8445-99FC-CC6F6214E71E}" type="parTrans" cxnId="{6B4BC049-F42D-124E-B25E-6C3A363C158D}">
      <dgm:prSet/>
      <dgm:spPr/>
      <dgm:t>
        <a:bodyPr/>
        <a:lstStyle/>
        <a:p>
          <a:endParaRPr lang="en-US"/>
        </a:p>
      </dgm:t>
    </dgm:pt>
    <dgm:pt modelId="{088BA404-42C0-1C4A-BAB9-FB69685CFC8F}" type="sibTrans" cxnId="{6B4BC049-F42D-124E-B25E-6C3A363C158D}">
      <dgm:prSet/>
      <dgm:spPr/>
      <dgm:t>
        <a:bodyPr/>
        <a:lstStyle/>
        <a:p>
          <a:endParaRPr lang="en-US"/>
        </a:p>
      </dgm:t>
    </dgm:pt>
    <dgm:pt modelId="{4390CE26-E020-2344-AC66-027A469F3ACB}">
      <dgm:prSet/>
      <dgm:spPr>
        <a:ln>
          <a:solidFill>
            <a:schemeClr val="accent3"/>
          </a:solidFill>
        </a:ln>
      </dgm:spPr>
      <dgm:t>
        <a:bodyPr/>
        <a:lstStyle/>
        <a:p>
          <a:pPr rtl="0"/>
          <a:r>
            <a:rPr lang="en-US" dirty="0"/>
            <a:t>Data types</a:t>
          </a:r>
        </a:p>
      </dgm:t>
    </dgm:pt>
    <dgm:pt modelId="{EE0784BC-8E94-3249-9326-05B0F0EC8566}" type="parTrans" cxnId="{67429442-5381-D544-911E-45BE2E8BEBB3}">
      <dgm:prSet/>
      <dgm:spPr/>
      <dgm:t>
        <a:bodyPr/>
        <a:lstStyle/>
        <a:p>
          <a:endParaRPr lang="en-US"/>
        </a:p>
      </dgm:t>
    </dgm:pt>
    <dgm:pt modelId="{57E4573D-7C81-2D40-A41D-92FE4675772B}" type="sibTrans" cxnId="{67429442-5381-D544-911E-45BE2E8BEBB3}">
      <dgm:prSet/>
      <dgm:spPr/>
      <dgm:t>
        <a:bodyPr/>
        <a:lstStyle/>
        <a:p>
          <a:endParaRPr lang="en-US"/>
        </a:p>
      </dgm:t>
    </dgm:pt>
    <dgm:pt modelId="{CD8C6866-04F3-5E4D-91BB-DBE814C5FE61}">
      <dgm:prSet/>
      <dgm:spPr>
        <a:ln>
          <a:solidFill>
            <a:schemeClr val="accent3"/>
          </a:solidFill>
        </a:ln>
      </dgm:spPr>
      <dgm:t>
        <a:bodyPr/>
        <a:lstStyle/>
        <a:p>
          <a:pPr rtl="0"/>
          <a:r>
            <a:rPr lang="en-US" dirty="0"/>
            <a:t>The various types of data upon which operations are performed</a:t>
          </a:r>
        </a:p>
      </dgm:t>
    </dgm:pt>
    <dgm:pt modelId="{94A96CE7-0C66-6442-B436-33A85DCF0EB8}" type="parTrans" cxnId="{EA04EA4D-F731-444F-A75A-EA67FAA3BAAA}">
      <dgm:prSet/>
      <dgm:spPr/>
      <dgm:t>
        <a:bodyPr/>
        <a:lstStyle/>
        <a:p>
          <a:endParaRPr lang="en-US"/>
        </a:p>
      </dgm:t>
    </dgm:pt>
    <dgm:pt modelId="{534312D2-EF11-9040-A425-E679398BBB09}" type="sibTrans" cxnId="{EA04EA4D-F731-444F-A75A-EA67FAA3BAAA}">
      <dgm:prSet/>
      <dgm:spPr/>
      <dgm:t>
        <a:bodyPr/>
        <a:lstStyle/>
        <a:p>
          <a:endParaRPr lang="en-US"/>
        </a:p>
      </dgm:t>
    </dgm:pt>
    <dgm:pt modelId="{27979A66-A56C-4049-8B2C-81450FEC40AE}">
      <dgm:prSet/>
      <dgm:spPr>
        <a:ln>
          <a:solidFill>
            <a:schemeClr val="accent3"/>
          </a:solidFill>
        </a:ln>
      </dgm:spPr>
      <dgm:t>
        <a:bodyPr/>
        <a:lstStyle/>
        <a:p>
          <a:pPr rtl="0"/>
          <a:r>
            <a:rPr lang="en-US" dirty="0"/>
            <a:t>Instruction format</a:t>
          </a:r>
        </a:p>
      </dgm:t>
    </dgm:pt>
    <dgm:pt modelId="{0BAD965C-5E45-E348-9627-B2BAE6E80F9E}" type="parTrans" cxnId="{BDD1E050-A83E-784D-BF9F-51F1D543E71E}">
      <dgm:prSet/>
      <dgm:spPr/>
      <dgm:t>
        <a:bodyPr/>
        <a:lstStyle/>
        <a:p>
          <a:endParaRPr lang="en-US"/>
        </a:p>
      </dgm:t>
    </dgm:pt>
    <dgm:pt modelId="{D56E2247-0C5E-B348-A171-22BD52D9ACDC}" type="sibTrans" cxnId="{BDD1E050-A83E-784D-BF9F-51F1D543E71E}">
      <dgm:prSet/>
      <dgm:spPr/>
      <dgm:t>
        <a:bodyPr/>
        <a:lstStyle/>
        <a:p>
          <a:endParaRPr lang="en-US"/>
        </a:p>
      </dgm:t>
    </dgm:pt>
    <dgm:pt modelId="{D8ADB5D5-83D4-254D-8268-1D4258FF0983}">
      <dgm:prSet/>
      <dgm:spPr>
        <a:ln>
          <a:solidFill>
            <a:schemeClr val="accent3"/>
          </a:solidFill>
        </a:ln>
      </dgm:spPr>
      <dgm:t>
        <a:bodyPr/>
        <a:lstStyle/>
        <a:p>
          <a:pPr rtl="0"/>
          <a:r>
            <a:rPr lang="en-US" dirty="0"/>
            <a:t>Instruction length in bits, number of addresses, size of various fields, etc.</a:t>
          </a:r>
        </a:p>
      </dgm:t>
    </dgm:pt>
    <dgm:pt modelId="{0BE5CFAC-A0B5-964A-B9BA-C7D96CE5007A}" type="parTrans" cxnId="{89DBDA85-C7AD-F34A-826A-56231F6220CD}">
      <dgm:prSet/>
      <dgm:spPr/>
      <dgm:t>
        <a:bodyPr/>
        <a:lstStyle/>
        <a:p>
          <a:endParaRPr lang="en-US"/>
        </a:p>
      </dgm:t>
    </dgm:pt>
    <dgm:pt modelId="{FD160994-212E-E44D-80B0-667F73F65AEF}" type="sibTrans" cxnId="{89DBDA85-C7AD-F34A-826A-56231F6220CD}">
      <dgm:prSet/>
      <dgm:spPr/>
      <dgm:t>
        <a:bodyPr/>
        <a:lstStyle/>
        <a:p>
          <a:endParaRPr lang="en-US"/>
        </a:p>
      </dgm:t>
    </dgm:pt>
    <dgm:pt modelId="{8EDB5311-D825-C24B-81D1-969D1851DAF9}">
      <dgm:prSet/>
      <dgm:spPr>
        <a:ln>
          <a:solidFill>
            <a:schemeClr val="accent3"/>
          </a:solidFill>
        </a:ln>
      </dgm:spPr>
      <dgm:t>
        <a:bodyPr/>
        <a:lstStyle/>
        <a:p>
          <a:pPr rtl="0"/>
          <a:r>
            <a:rPr lang="en-US" dirty="0"/>
            <a:t>Registers</a:t>
          </a:r>
        </a:p>
      </dgm:t>
    </dgm:pt>
    <dgm:pt modelId="{6F6FE688-35DD-774E-9EB1-17B5346276AC}" type="parTrans" cxnId="{4394D576-269D-2945-995D-F940BAD89E62}">
      <dgm:prSet/>
      <dgm:spPr/>
      <dgm:t>
        <a:bodyPr/>
        <a:lstStyle/>
        <a:p>
          <a:endParaRPr lang="en-US"/>
        </a:p>
      </dgm:t>
    </dgm:pt>
    <dgm:pt modelId="{692B24AA-7D07-7048-8613-6FBCF61EEA94}" type="sibTrans" cxnId="{4394D576-269D-2945-995D-F940BAD89E62}">
      <dgm:prSet/>
      <dgm:spPr/>
      <dgm:t>
        <a:bodyPr/>
        <a:lstStyle/>
        <a:p>
          <a:endParaRPr lang="en-US"/>
        </a:p>
      </dgm:t>
    </dgm:pt>
    <dgm:pt modelId="{1A8DEE92-5932-2342-86A0-295B875220F9}">
      <dgm:prSet/>
      <dgm:spPr>
        <a:ln>
          <a:solidFill>
            <a:schemeClr val="accent3"/>
          </a:solidFill>
        </a:ln>
      </dgm:spPr>
      <dgm:t>
        <a:bodyPr/>
        <a:lstStyle/>
        <a:p>
          <a:pPr rtl="0"/>
          <a:r>
            <a:rPr lang="en-US" dirty="0"/>
            <a:t>Number of processor registers that can be referenced by instructions and their use</a:t>
          </a:r>
        </a:p>
      </dgm:t>
    </dgm:pt>
    <dgm:pt modelId="{7778AB8B-2411-A743-85E6-22B2AB0564E3}" type="parTrans" cxnId="{D08099CC-E467-8D4C-AB9A-4564952541C6}">
      <dgm:prSet/>
      <dgm:spPr/>
      <dgm:t>
        <a:bodyPr/>
        <a:lstStyle/>
        <a:p>
          <a:endParaRPr lang="en-US"/>
        </a:p>
      </dgm:t>
    </dgm:pt>
    <dgm:pt modelId="{A134BDCA-C254-DE45-93E2-DC2500F0CBFE}" type="sibTrans" cxnId="{D08099CC-E467-8D4C-AB9A-4564952541C6}">
      <dgm:prSet/>
      <dgm:spPr/>
      <dgm:t>
        <a:bodyPr/>
        <a:lstStyle/>
        <a:p>
          <a:endParaRPr lang="en-US"/>
        </a:p>
      </dgm:t>
    </dgm:pt>
    <dgm:pt modelId="{96BB0494-7D8F-CD4B-A1AF-11A7C343A91B}">
      <dgm:prSet/>
      <dgm:spPr>
        <a:ln>
          <a:solidFill>
            <a:schemeClr val="accent3"/>
          </a:solidFill>
        </a:ln>
      </dgm:spPr>
      <dgm:t>
        <a:bodyPr/>
        <a:lstStyle/>
        <a:p>
          <a:pPr rtl="0"/>
          <a:r>
            <a:rPr lang="en-US" dirty="0"/>
            <a:t>Addressing</a:t>
          </a:r>
        </a:p>
      </dgm:t>
    </dgm:pt>
    <dgm:pt modelId="{B1105FA3-D912-E441-AC8A-88777BFB525C}" type="parTrans" cxnId="{8ACD60B9-1E24-8643-B0E2-4E960CC49AE7}">
      <dgm:prSet/>
      <dgm:spPr/>
      <dgm:t>
        <a:bodyPr/>
        <a:lstStyle/>
        <a:p>
          <a:endParaRPr lang="en-US"/>
        </a:p>
      </dgm:t>
    </dgm:pt>
    <dgm:pt modelId="{869EF331-C2D4-FE48-998C-9544825F77E6}" type="sibTrans" cxnId="{8ACD60B9-1E24-8643-B0E2-4E960CC49AE7}">
      <dgm:prSet/>
      <dgm:spPr/>
      <dgm:t>
        <a:bodyPr/>
        <a:lstStyle/>
        <a:p>
          <a:endParaRPr lang="en-US"/>
        </a:p>
      </dgm:t>
    </dgm:pt>
    <dgm:pt modelId="{DA3083F4-5821-A147-9AA7-30FFBC02ADD8}">
      <dgm:prSet/>
      <dgm:spPr>
        <a:ln>
          <a:solidFill>
            <a:schemeClr val="accent3"/>
          </a:solidFill>
        </a:ln>
      </dgm:spPr>
      <dgm:t>
        <a:bodyPr/>
        <a:lstStyle/>
        <a:p>
          <a:pPr rtl="0"/>
          <a:r>
            <a:rPr lang="en-US" dirty="0"/>
            <a:t>The mode or modes by which the address of an operand is specified </a:t>
          </a:r>
        </a:p>
      </dgm:t>
    </dgm:pt>
    <dgm:pt modelId="{E0E984FE-1671-454A-A779-9E975DBCAC47}" type="parTrans" cxnId="{B278AA3D-E1A2-684C-AF6E-AACF61A078D8}">
      <dgm:prSet/>
      <dgm:spPr/>
      <dgm:t>
        <a:bodyPr/>
        <a:lstStyle/>
        <a:p>
          <a:endParaRPr lang="en-US"/>
        </a:p>
      </dgm:t>
    </dgm:pt>
    <dgm:pt modelId="{9DB57987-667C-0642-BBEF-C9D273B82061}" type="sibTrans" cxnId="{B278AA3D-E1A2-684C-AF6E-AACF61A078D8}">
      <dgm:prSet/>
      <dgm:spPr/>
      <dgm:t>
        <a:bodyPr/>
        <a:lstStyle/>
        <a:p>
          <a:endParaRPr lang="en-US"/>
        </a:p>
      </dgm:t>
    </dgm:pt>
    <dgm:pt modelId="{DF3A5C78-EC98-1741-8BEE-850D17600ECC}" type="pres">
      <dgm:prSet presAssocID="{BE9AF291-A8F7-754D-9BCC-21843D1485E8}" presName="Name0" presStyleCnt="0">
        <dgm:presLayoutVars>
          <dgm:dir/>
          <dgm:animLvl val="lvl"/>
          <dgm:resizeHandles val="exact"/>
        </dgm:presLayoutVars>
      </dgm:prSet>
      <dgm:spPr/>
    </dgm:pt>
    <dgm:pt modelId="{B0F4D848-8A7D-A44A-9DAA-449706BF3E32}" type="pres">
      <dgm:prSet presAssocID="{D998F21C-897B-DF48-956E-861DE4522346}" presName="boxAndChildren" presStyleCnt="0"/>
      <dgm:spPr/>
    </dgm:pt>
    <dgm:pt modelId="{EEC97410-8A05-AA47-90C3-84F83CA2796A}" type="pres">
      <dgm:prSet presAssocID="{D998F21C-897B-DF48-956E-861DE4522346}" presName="parentTextBox" presStyleLbl="node1" presStyleIdx="0" presStyleCnt="4"/>
      <dgm:spPr/>
    </dgm:pt>
    <dgm:pt modelId="{B53E567A-FFCB-E447-B0EB-DF566B287828}" type="pres">
      <dgm:prSet presAssocID="{D998F21C-897B-DF48-956E-861DE4522346}" presName="entireBox" presStyleLbl="node1" presStyleIdx="0" presStyleCnt="4" custScaleX="100000" custScaleY="98944"/>
      <dgm:spPr/>
    </dgm:pt>
    <dgm:pt modelId="{8979A76C-D61D-6741-A5C2-163D4E32E8AC}" type="pres">
      <dgm:prSet presAssocID="{D998F21C-897B-DF48-956E-861DE4522346}" presName="descendantBox" presStyleCnt="0"/>
      <dgm:spPr/>
    </dgm:pt>
    <dgm:pt modelId="{FDFC3F15-9000-D642-934F-FD22C852295A}" type="pres">
      <dgm:prSet presAssocID="{C9369FCC-1255-0D45-AB2C-E89EC8343E66}" presName="childTextBox" presStyleLbl="fgAccFollowNode1" presStyleIdx="0" presStyleCnt="5">
        <dgm:presLayoutVars>
          <dgm:bulletEnabled val="1"/>
        </dgm:presLayoutVars>
      </dgm:prSet>
      <dgm:spPr/>
    </dgm:pt>
    <dgm:pt modelId="{299A5A01-E6B1-3549-9A82-78303BEA5CF6}" type="pres">
      <dgm:prSet presAssocID="{4390CE26-E020-2344-AC66-027A469F3ACB}" presName="childTextBox" presStyleLbl="fgAccFollowNode1" presStyleIdx="1" presStyleCnt="5">
        <dgm:presLayoutVars>
          <dgm:bulletEnabled val="1"/>
        </dgm:presLayoutVars>
      </dgm:prSet>
      <dgm:spPr/>
    </dgm:pt>
    <dgm:pt modelId="{2B60D48B-0CBB-3640-8066-CD9CF8A8328E}" type="pres">
      <dgm:prSet presAssocID="{27979A66-A56C-4049-8B2C-81450FEC40AE}" presName="childTextBox" presStyleLbl="fgAccFollowNode1" presStyleIdx="2" presStyleCnt="5">
        <dgm:presLayoutVars>
          <dgm:bulletEnabled val="1"/>
        </dgm:presLayoutVars>
      </dgm:prSet>
      <dgm:spPr/>
    </dgm:pt>
    <dgm:pt modelId="{015B0615-A51D-BE4E-B6B0-DD65E7B83F35}" type="pres">
      <dgm:prSet presAssocID="{8EDB5311-D825-C24B-81D1-969D1851DAF9}" presName="childTextBox" presStyleLbl="fgAccFollowNode1" presStyleIdx="3" presStyleCnt="5">
        <dgm:presLayoutVars>
          <dgm:bulletEnabled val="1"/>
        </dgm:presLayoutVars>
      </dgm:prSet>
      <dgm:spPr/>
    </dgm:pt>
    <dgm:pt modelId="{245DBD2D-001A-1647-A9D4-0EE759999A90}" type="pres">
      <dgm:prSet presAssocID="{96BB0494-7D8F-CD4B-A1AF-11A7C343A91B}" presName="childTextBox" presStyleLbl="fgAccFollowNode1" presStyleIdx="4" presStyleCnt="5">
        <dgm:presLayoutVars>
          <dgm:bulletEnabled val="1"/>
        </dgm:presLayoutVars>
      </dgm:prSet>
      <dgm:spPr/>
    </dgm:pt>
    <dgm:pt modelId="{6F136D9B-0A5C-E34F-B2F4-375DFE16F357}" type="pres">
      <dgm:prSet presAssocID="{4CFBC049-35FB-B34E-9B0C-92B91BF2D448}" presName="sp" presStyleCnt="0"/>
      <dgm:spPr/>
    </dgm:pt>
    <dgm:pt modelId="{1D636C84-6705-1F45-A256-C7A55A772094}" type="pres">
      <dgm:prSet presAssocID="{0D809260-4B42-5043-99E3-CF6D7B616585}" presName="arrowAndChildren" presStyleCnt="0"/>
      <dgm:spPr/>
    </dgm:pt>
    <dgm:pt modelId="{E96926DD-E710-3B4C-8E85-4706A8EA77F7}" type="pres">
      <dgm:prSet presAssocID="{0D809260-4B42-5043-99E3-CF6D7B616585}" presName="parentTextArrow" presStyleLbl="node1" presStyleIdx="1" presStyleCnt="4" custScaleX="92857" custScaleY="38669"/>
      <dgm:spPr/>
    </dgm:pt>
    <dgm:pt modelId="{26B140DD-57C8-1744-9AFB-648706180366}" type="pres">
      <dgm:prSet presAssocID="{4FD0B408-98C8-DE45-A952-A44EDA44E8FC}" presName="sp" presStyleCnt="0"/>
      <dgm:spPr/>
    </dgm:pt>
    <dgm:pt modelId="{3DB74973-3E5B-1B47-83A0-703004048F1D}" type="pres">
      <dgm:prSet presAssocID="{85FA6A79-0A59-5E45-B15E-9A4DF30BB091}" presName="arrowAndChildren" presStyleCnt="0"/>
      <dgm:spPr/>
    </dgm:pt>
    <dgm:pt modelId="{01AE4E59-7A07-2540-9D90-9EB69C1E6E80}" type="pres">
      <dgm:prSet presAssocID="{85FA6A79-0A59-5E45-B15E-9A4DF30BB091}" presName="parentTextArrow" presStyleLbl="node1" presStyleIdx="2" presStyleCnt="4" custScaleX="91071" custScaleY="35845"/>
      <dgm:spPr/>
    </dgm:pt>
    <dgm:pt modelId="{FF0428FE-3CD2-7A4A-8919-81FAED4C4DEF}" type="pres">
      <dgm:prSet presAssocID="{CF529774-18D4-5A49-A355-4389DD9EDF78}" presName="sp" presStyleCnt="0"/>
      <dgm:spPr/>
    </dgm:pt>
    <dgm:pt modelId="{E50A026F-7F60-EF42-97BE-EA170EA81E00}" type="pres">
      <dgm:prSet presAssocID="{6889743B-15A5-4B42-96C5-11425D930E4F}" presName="arrowAndChildren" presStyleCnt="0"/>
      <dgm:spPr/>
    </dgm:pt>
    <dgm:pt modelId="{4CCC5995-C980-C545-822B-7C2E6DA5B193}" type="pres">
      <dgm:prSet presAssocID="{6889743B-15A5-4B42-96C5-11425D930E4F}" presName="parentTextArrow" presStyleLbl="node1" presStyleIdx="3" presStyleCnt="4" custScaleX="92857" custScaleY="37875"/>
      <dgm:spPr/>
    </dgm:pt>
  </dgm:ptLst>
  <dgm:cxnLst>
    <dgm:cxn modelId="{13D2B602-D9ED-FB42-B6CC-950D78F868C5}" type="presOf" srcId="{85FA6A79-0A59-5E45-B15E-9A4DF30BB091}" destId="{01AE4E59-7A07-2540-9D90-9EB69C1E6E80}" srcOrd="0" destOrd="0" presId="urn:microsoft.com/office/officeart/2005/8/layout/process4"/>
    <dgm:cxn modelId="{874CB617-D433-2442-BFE8-2E056241BAAD}" type="presOf" srcId="{6889743B-15A5-4B42-96C5-11425D930E4F}" destId="{4CCC5995-C980-C545-822B-7C2E6DA5B193}" srcOrd="0" destOrd="0" presId="urn:microsoft.com/office/officeart/2005/8/layout/process4"/>
    <dgm:cxn modelId="{5418C623-3B2F-4E42-8E79-14C921A44122}" type="presOf" srcId="{0D809260-4B42-5043-99E3-CF6D7B616585}" destId="{E96926DD-E710-3B4C-8E85-4706A8EA77F7}" srcOrd="0" destOrd="0" presId="urn:microsoft.com/office/officeart/2005/8/layout/process4"/>
    <dgm:cxn modelId="{E8892F27-AAA8-4048-B2AD-E9B201644AFF}" type="presOf" srcId="{1A8DEE92-5932-2342-86A0-295B875220F9}" destId="{015B0615-A51D-BE4E-B6B0-DD65E7B83F35}" srcOrd="0" destOrd="1" presId="urn:microsoft.com/office/officeart/2005/8/layout/process4"/>
    <dgm:cxn modelId="{22BFA529-E339-0641-95A3-3C48530A63FA}" srcId="{BE9AF291-A8F7-754D-9BCC-21843D1485E8}" destId="{6889743B-15A5-4B42-96C5-11425D930E4F}" srcOrd="0" destOrd="0" parTransId="{67CA192B-3275-C54B-B58C-DA050B16402A}" sibTransId="{CF529774-18D4-5A49-A355-4389DD9EDF78}"/>
    <dgm:cxn modelId="{EECC1C35-EB9D-134D-B119-AC5BA49998B9}" srcId="{BE9AF291-A8F7-754D-9BCC-21843D1485E8}" destId="{0D809260-4B42-5043-99E3-CF6D7B616585}" srcOrd="2" destOrd="0" parTransId="{6DAB96D9-CB97-A54D-9E38-73264325FA95}" sibTransId="{4CFBC049-35FB-B34E-9B0C-92B91BF2D448}"/>
    <dgm:cxn modelId="{B278AA3D-E1A2-684C-AF6E-AACF61A078D8}" srcId="{96BB0494-7D8F-CD4B-A1AF-11A7C343A91B}" destId="{DA3083F4-5821-A147-9AA7-30FFBC02ADD8}" srcOrd="0" destOrd="0" parTransId="{E0E984FE-1671-454A-A779-9E975DBCAC47}" sibTransId="{9DB57987-667C-0642-BBEF-C9D273B82061}"/>
    <dgm:cxn modelId="{67429442-5381-D544-911E-45BE2E8BEBB3}" srcId="{D998F21C-897B-DF48-956E-861DE4522346}" destId="{4390CE26-E020-2344-AC66-027A469F3ACB}" srcOrd="1" destOrd="0" parTransId="{EE0784BC-8E94-3249-9326-05B0F0EC8566}" sibTransId="{57E4573D-7C81-2D40-A41D-92FE4675772B}"/>
    <dgm:cxn modelId="{46C96646-7E23-534A-B3F8-A6BC7CB7DCED}" type="presOf" srcId="{CD8C6866-04F3-5E4D-91BB-DBE814C5FE61}" destId="{299A5A01-E6B1-3549-9A82-78303BEA5CF6}" srcOrd="0" destOrd="1" presId="urn:microsoft.com/office/officeart/2005/8/layout/process4"/>
    <dgm:cxn modelId="{6B4BC049-F42D-124E-B25E-6C3A363C158D}" srcId="{C9369FCC-1255-0D45-AB2C-E89EC8343E66}" destId="{85B4CF29-6326-2542-83F0-1CACEFCB1AF3}" srcOrd="0" destOrd="0" parTransId="{72F90D80-0BF8-8445-99FC-CC6F6214E71E}" sibTransId="{088BA404-42C0-1C4A-BAB9-FB69685CFC8F}"/>
    <dgm:cxn modelId="{EA04EA4D-F731-444F-A75A-EA67FAA3BAAA}" srcId="{4390CE26-E020-2344-AC66-027A469F3ACB}" destId="{CD8C6866-04F3-5E4D-91BB-DBE814C5FE61}" srcOrd="0" destOrd="0" parTransId="{94A96CE7-0C66-6442-B436-33A85DCF0EB8}" sibTransId="{534312D2-EF11-9040-A425-E679398BBB09}"/>
    <dgm:cxn modelId="{BDD1E050-A83E-784D-BF9F-51F1D543E71E}" srcId="{D998F21C-897B-DF48-956E-861DE4522346}" destId="{27979A66-A56C-4049-8B2C-81450FEC40AE}" srcOrd="2" destOrd="0" parTransId="{0BAD965C-5E45-E348-9627-B2BAE6E80F9E}" sibTransId="{D56E2247-0C5E-B348-A171-22BD52D9ACDC}"/>
    <dgm:cxn modelId="{68360D74-8D76-144C-8C77-C5B9AF813FFF}" srcId="{D998F21C-897B-DF48-956E-861DE4522346}" destId="{C9369FCC-1255-0D45-AB2C-E89EC8343E66}" srcOrd="0" destOrd="0" parTransId="{FEBA2014-7990-B94D-BAD1-0C73293FA03E}" sibTransId="{E8789AB2-278C-244A-9413-8F495D74BD39}"/>
    <dgm:cxn modelId="{4394D576-269D-2945-995D-F940BAD89E62}" srcId="{D998F21C-897B-DF48-956E-861DE4522346}" destId="{8EDB5311-D825-C24B-81D1-969D1851DAF9}" srcOrd="3" destOrd="0" parTransId="{6F6FE688-35DD-774E-9EB1-17B5346276AC}" sibTransId="{692B24AA-7D07-7048-8613-6FBCF61EEA94}"/>
    <dgm:cxn modelId="{B1731785-004D-2446-9572-BCBB32366BD9}" type="presOf" srcId="{BE9AF291-A8F7-754D-9BCC-21843D1485E8}" destId="{DF3A5C78-EC98-1741-8BEE-850D17600ECC}" srcOrd="0" destOrd="0" presId="urn:microsoft.com/office/officeart/2005/8/layout/process4"/>
    <dgm:cxn modelId="{89DBDA85-C7AD-F34A-826A-56231F6220CD}" srcId="{27979A66-A56C-4049-8B2C-81450FEC40AE}" destId="{D8ADB5D5-83D4-254D-8268-1D4258FF0983}" srcOrd="0" destOrd="0" parTransId="{0BE5CFAC-A0B5-964A-B9BA-C7D96CE5007A}" sibTransId="{FD160994-212E-E44D-80B0-667F73F65AEF}"/>
    <dgm:cxn modelId="{9656FF87-A36E-4841-A19A-86F651EBBADF}" srcId="{BE9AF291-A8F7-754D-9BCC-21843D1485E8}" destId="{85FA6A79-0A59-5E45-B15E-9A4DF30BB091}" srcOrd="1" destOrd="0" parTransId="{85E6E25A-3AE3-3F46-8E90-F2494FC5AECD}" sibTransId="{4FD0B408-98C8-DE45-A952-A44EDA44E8FC}"/>
    <dgm:cxn modelId="{9E0D5D8C-C256-9B45-BE2D-3CDC052AAD63}" type="presOf" srcId="{C9369FCC-1255-0D45-AB2C-E89EC8343E66}" destId="{FDFC3F15-9000-D642-934F-FD22C852295A}" srcOrd="0" destOrd="0" presId="urn:microsoft.com/office/officeart/2005/8/layout/process4"/>
    <dgm:cxn modelId="{626C5293-6A55-3B42-BE8F-3AE88AD75C6C}" type="presOf" srcId="{D998F21C-897B-DF48-956E-861DE4522346}" destId="{B53E567A-FFCB-E447-B0EB-DF566B287828}" srcOrd="1" destOrd="0" presId="urn:microsoft.com/office/officeart/2005/8/layout/process4"/>
    <dgm:cxn modelId="{196840AB-7919-1C4A-91FA-3253D984D2AA}" type="presOf" srcId="{DA3083F4-5821-A147-9AA7-30FFBC02ADD8}" destId="{245DBD2D-001A-1647-A9D4-0EE759999A90}" srcOrd="0" destOrd="1" presId="urn:microsoft.com/office/officeart/2005/8/layout/process4"/>
    <dgm:cxn modelId="{510C88B0-332F-E040-B229-A09B6CD8CCC9}" type="presOf" srcId="{8EDB5311-D825-C24B-81D1-969D1851DAF9}" destId="{015B0615-A51D-BE4E-B6B0-DD65E7B83F35}" srcOrd="0" destOrd="0" presId="urn:microsoft.com/office/officeart/2005/8/layout/process4"/>
    <dgm:cxn modelId="{3C5405B3-1A41-E94C-91F5-3C67F3ADD8E3}" type="presOf" srcId="{D8ADB5D5-83D4-254D-8268-1D4258FF0983}" destId="{2B60D48B-0CBB-3640-8066-CD9CF8A8328E}" srcOrd="0" destOrd="1" presId="urn:microsoft.com/office/officeart/2005/8/layout/process4"/>
    <dgm:cxn modelId="{66FFD0B6-DA47-A349-B205-A1552B7AC61C}" type="presOf" srcId="{4390CE26-E020-2344-AC66-027A469F3ACB}" destId="{299A5A01-E6B1-3549-9A82-78303BEA5CF6}" srcOrd="0" destOrd="0" presId="urn:microsoft.com/office/officeart/2005/8/layout/process4"/>
    <dgm:cxn modelId="{8ACD60B9-1E24-8643-B0E2-4E960CC49AE7}" srcId="{D998F21C-897B-DF48-956E-861DE4522346}" destId="{96BB0494-7D8F-CD4B-A1AF-11A7C343A91B}" srcOrd="4" destOrd="0" parTransId="{B1105FA3-D912-E441-AC8A-88777BFB525C}" sibTransId="{869EF331-C2D4-FE48-998C-9544825F77E6}"/>
    <dgm:cxn modelId="{AFE4D4BD-1468-F64E-AA6E-C8811310FB11}" type="presOf" srcId="{85B4CF29-6326-2542-83F0-1CACEFCB1AF3}" destId="{FDFC3F15-9000-D642-934F-FD22C852295A}" srcOrd="0" destOrd="1" presId="urn:microsoft.com/office/officeart/2005/8/layout/process4"/>
    <dgm:cxn modelId="{1C4350C2-543B-8548-B105-496D40F075CF}" srcId="{BE9AF291-A8F7-754D-9BCC-21843D1485E8}" destId="{D998F21C-897B-DF48-956E-861DE4522346}" srcOrd="3" destOrd="0" parTransId="{72A2F193-6231-4244-857B-8332F42F6A3B}" sibTransId="{F381CFC5-8171-744F-9472-FF7ED8AF86F2}"/>
    <dgm:cxn modelId="{D08099CC-E467-8D4C-AB9A-4564952541C6}" srcId="{8EDB5311-D825-C24B-81D1-969D1851DAF9}" destId="{1A8DEE92-5932-2342-86A0-295B875220F9}" srcOrd="0" destOrd="0" parTransId="{7778AB8B-2411-A743-85E6-22B2AB0564E3}" sibTransId="{A134BDCA-C254-DE45-93E2-DC2500F0CBFE}"/>
    <dgm:cxn modelId="{EC2AB3D2-8860-3643-BBE6-F2C46F1F52DF}" type="presOf" srcId="{D998F21C-897B-DF48-956E-861DE4522346}" destId="{EEC97410-8A05-AA47-90C3-84F83CA2796A}" srcOrd="0" destOrd="0" presId="urn:microsoft.com/office/officeart/2005/8/layout/process4"/>
    <dgm:cxn modelId="{9403BAE2-9906-2449-9922-EC6672563A33}" type="presOf" srcId="{27979A66-A56C-4049-8B2C-81450FEC40AE}" destId="{2B60D48B-0CBB-3640-8066-CD9CF8A8328E}" srcOrd="0" destOrd="0" presId="urn:microsoft.com/office/officeart/2005/8/layout/process4"/>
    <dgm:cxn modelId="{87577FEE-5768-B64E-A8A4-580F8F1F5A55}" type="presOf" srcId="{96BB0494-7D8F-CD4B-A1AF-11A7C343A91B}" destId="{245DBD2D-001A-1647-A9D4-0EE759999A90}" srcOrd="0" destOrd="0" presId="urn:microsoft.com/office/officeart/2005/8/layout/process4"/>
    <dgm:cxn modelId="{755AEFC6-8EEA-F945-88DE-17170F7C3E07}" type="presParOf" srcId="{DF3A5C78-EC98-1741-8BEE-850D17600ECC}" destId="{B0F4D848-8A7D-A44A-9DAA-449706BF3E32}" srcOrd="0" destOrd="0" presId="urn:microsoft.com/office/officeart/2005/8/layout/process4"/>
    <dgm:cxn modelId="{4544FD3F-A557-6B4F-BD50-0F007CA12DE8}" type="presParOf" srcId="{B0F4D848-8A7D-A44A-9DAA-449706BF3E32}" destId="{EEC97410-8A05-AA47-90C3-84F83CA2796A}" srcOrd="0" destOrd="0" presId="urn:microsoft.com/office/officeart/2005/8/layout/process4"/>
    <dgm:cxn modelId="{02A4B6B0-DF77-EB44-8D51-906B9B938341}" type="presParOf" srcId="{B0F4D848-8A7D-A44A-9DAA-449706BF3E32}" destId="{B53E567A-FFCB-E447-B0EB-DF566B287828}" srcOrd="1" destOrd="0" presId="urn:microsoft.com/office/officeart/2005/8/layout/process4"/>
    <dgm:cxn modelId="{1A031150-2042-5147-9287-2F2CBFDF939E}" type="presParOf" srcId="{B0F4D848-8A7D-A44A-9DAA-449706BF3E32}" destId="{8979A76C-D61D-6741-A5C2-163D4E32E8AC}" srcOrd="2" destOrd="0" presId="urn:microsoft.com/office/officeart/2005/8/layout/process4"/>
    <dgm:cxn modelId="{27219C0F-DE72-2B46-92E8-048E292C96F0}" type="presParOf" srcId="{8979A76C-D61D-6741-A5C2-163D4E32E8AC}" destId="{FDFC3F15-9000-D642-934F-FD22C852295A}" srcOrd="0" destOrd="0" presId="urn:microsoft.com/office/officeart/2005/8/layout/process4"/>
    <dgm:cxn modelId="{EA7F7033-A8D2-9B4A-8903-C438BDD3A548}" type="presParOf" srcId="{8979A76C-D61D-6741-A5C2-163D4E32E8AC}" destId="{299A5A01-E6B1-3549-9A82-78303BEA5CF6}" srcOrd="1" destOrd="0" presId="urn:microsoft.com/office/officeart/2005/8/layout/process4"/>
    <dgm:cxn modelId="{0588543B-EA16-D64C-80B8-A42A10DD64D6}" type="presParOf" srcId="{8979A76C-D61D-6741-A5C2-163D4E32E8AC}" destId="{2B60D48B-0CBB-3640-8066-CD9CF8A8328E}" srcOrd="2" destOrd="0" presId="urn:microsoft.com/office/officeart/2005/8/layout/process4"/>
    <dgm:cxn modelId="{DBC31B58-9ECE-294B-BF31-D525DFE424B0}" type="presParOf" srcId="{8979A76C-D61D-6741-A5C2-163D4E32E8AC}" destId="{015B0615-A51D-BE4E-B6B0-DD65E7B83F35}" srcOrd="3" destOrd="0" presId="urn:microsoft.com/office/officeart/2005/8/layout/process4"/>
    <dgm:cxn modelId="{F0A07E5C-7BE7-864B-A605-80DFA88E66B6}" type="presParOf" srcId="{8979A76C-D61D-6741-A5C2-163D4E32E8AC}" destId="{245DBD2D-001A-1647-A9D4-0EE759999A90}" srcOrd="4" destOrd="0" presId="urn:microsoft.com/office/officeart/2005/8/layout/process4"/>
    <dgm:cxn modelId="{9DB211D9-9E91-874F-811A-0C5840F0C7F2}" type="presParOf" srcId="{DF3A5C78-EC98-1741-8BEE-850D17600ECC}" destId="{6F136D9B-0A5C-E34F-B2F4-375DFE16F357}" srcOrd="1" destOrd="0" presId="urn:microsoft.com/office/officeart/2005/8/layout/process4"/>
    <dgm:cxn modelId="{C9DD87C1-2DFA-AB4E-94D6-F401CCADBE31}" type="presParOf" srcId="{DF3A5C78-EC98-1741-8BEE-850D17600ECC}" destId="{1D636C84-6705-1F45-A256-C7A55A772094}" srcOrd="2" destOrd="0" presId="urn:microsoft.com/office/officeart/2005/8/layout/process4"/>
    <dgm:cxn modelId="{220F264E-8560-9446-901E-F75C824740ED}" type="presParOf" srcId="{1D636C84-6705-1F45-A256-C7A55A772094}" destId="{E96926DD-E710-3B4C-8E85-4706A8EA77F7}" srcOrd="0" destOrd="0" presId="urn:microsoft.com/office/officeart/2005/8/layout/process4"/>
    <dgm:cxn modelId="{E7CDD694-AB85-D54E-9828-7F35A9B308DB}" type="presParOf" srcId="{DF3A5C78-EC98-1741-8BEE-850D17600ECC}" destId="{26B140DD-57C8-1744-9AFB-648706180366}" srcOrd="3" destOrd="0" presId="urn:microsoft.com/office/officeart/2005/8/layout/process4"/>
    <dgm:cxn modelId="{C1A0DF0F-BD36-434A-B4F8-3938D34ECC4F}" type="presParOf" srcId="{DF3A5C78-EC98-1741-8BEE-850D17600ECC}" destId="{3DB74973-3E5B-1B47-83A0-703004048F1D}" srcOrd="4" destOrd="0" presId="urn:microsoft.com/office/officeart/2005/8/layout/process4"/>
    <dgm:cxn modelId="{65251FD4-3B80-E742-8D3C-6FB8FFBCBAFF}" type="presParOf" srcId="{3DB74973-3E5B-1B47-83A0-703004048F1D}" destId="{01AE4E59-7A07-2540-9D90-9EB69C1E6E80}" srcOrd="0" destOrd="0" presId="urn:microsoft.com/office/officeart/2005/8/layout/process4"/>
    <dgm:cxn modelId="{41B208E6-E170-F344-BC27-E5E68C8A4BCE}" type="presParOf" srcId="{DF3A5C78-EC98-1741-8BEE-850D17600ECC}" destId="{FF0428FE-3CD2-7A4A-8919-81FAED4C4DEF}" srcOrd="5" destOrd="0" presId="urn:microsoft.com/office/officeart/2005/8/layout/process4"/>
    <dgm:cxn modelId="{B08FE5BC-2C54-0C46-964A-363BC06F3BF1}" type="presParOf" srcId="{DF3A5C78-EC98-1741-8BEE-850D17600ECC}" destId="{E50A026F-7F60-EF42-97BE-EA170EA81E00}" srcOrd="6" destOrd="0" presId="urn:microsoft.com/office/officeart/2005/8/layout/process4"/>
    <dgm:cxn modelId="{FC5DCD64-CEC8-114A-AB8B-1E7C96FA80C0}" type="presParOf" srcId="{E50A026F-7F60-EF42-97BE-EA170EA81E00}" destId="{4CCC5995-C980-C545-822B-7C2E6DA5B19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F9CABA-3528-F84C-992E-FDCB53DA4C60}" type="doc">
      <dgm:prSet loTypeId="urn:microsoft.com/office/officeart/2005/8/layout/pyramid2" loCatId="pyramid" qsTypeId="urn:microsoft.com/office/officeart/2005/8/quickstyle/simple4" qsCatId="simple" csTypeId="urn:microsoft.com/office/officeart/2005/8/colors/accent1_2" csCatId="accent1"/>
      <dgm:spPr/>
      <dgm:t>
        <a:bodyPr/>
        <a:lstStyle/>
        <a:p>
          <a:endParaRPr lang="en-US"/>
        </a:p>
      </dgm:t>
    </dgm:pt>
    <dgm:pt modelId="{42C3DE85-4F24-8D44-97B4-EF1AD5BC92AA}">
      <dgm:prSet/>
      <dgm:spPr/>
      <dgm:t>
        <a:bodyPr/>
        <a:lstStyle/>
        <a:p>
          <a:pPr rtl="0"/>
          <a:r>
            <a:rPr lang="en-US" dirty="0"/>
            <a:t>Addresses</a:t>
          </a:r>
        </a:p>
      </dgm:t>
    </dgm:pt>
    <dgm:pt modelId="{D4986A68-F696-BF4C-83C3-309739422D43}" type="parTrans" cxnId="{67D77EFB-790C-9947-9ED5-43DA84E56231}">
      <dgm:prSet/>
      <dgm:spPr/>
      <dgm:t>
        <a:bodyPr/>
        <a:lstStyle/>
        <a:p>
          <a:endParaRPr lang="en-US"/>
        </a:p>
      </dgm:t>
    </dgm:pt>
    <dgm:pt modelId="{B88ECBFA-BB73-A448-B5E7-F763C2215A4A}" type="sibTrans" cxnId="{67D77EFB-790C-9947-9ED5-43DA84E56231}">
      <dgm:prSet/>
      <dgm:spPr/>
      <dgm:t>
        <a:bodyPr/>
        <a:lstStyle/>
        <a:p>
          <a:endParaRPr lang="en-US"/>
        </a:p>
      </dgm:t>
    </dgm:pt>
    <dgm:pt modelId="{741CE14A-8B08-3F4E-8319-CFE1956DC52E}">
      <dgm:prSet/>
      <dgm:spPr/>
      <dgm:t>
        <a:bodyPr/>
        <a:lstStyle/>
        <a:p>
          <a:pPr rtl="0"/>
          <a:r>
            <a:rPr lang="en-US" dirty="0"/>
            <a:t>Numbers</a:t>
          </a:r>
        </a:p>
      </dgm:t>
    </dgm:pt>
    <dgm:pt modelId="{7E69B0DC-AF4A-864C-8080-277020E4B8A1}" type="parTrans" cxnId="{D983EBA5-3E65-F14D-A1C5-99C01869DD62}">
      <dgm:prSet/>
      <dgm:spPr/>
      <dgm:t>
        <a:bodyPr/>
        <a:lstStyle/>
        <a:p>
          <a:endParaRPr lang="en-US"/>
        </a:p>
      </dgm:t>
    </dgm:pt>
    <dgm:pt modelId="{DC78CE80-320B-FC4F-8789-B0B0BEC65094}" type="sibTrans" cxnId="{D983EBA5-3E65-F14D-A1C5-99C01869DD62}">
      <dgm:prSet/>
      <dgm:spPr/>
      <dgm:t>
        <a:bodyPr/>
        <a:lstStyle/>
        <a:p>
          <a:endParaRPr lang="en-US"/>
        </a:p>
      </dgm:t>
    </dgm:pt>
    <dgm:pt modelId="{867FFA81-B28C-B64F-A24A-2DF78351BA0E}">
      <dgm:prSet/>
      <dgm:spPr/>
      <dgm:t>
        <a:bodyPr/>
        <a:lstStyle/>
        <a:p>
          <a:pPr rtl="0"/>
          <a:r>
            <a:rPr lang="en-US" dirty="0"/>
            <a:t>Characters</a:t>
          </a:r>
        </a:p>
      </dgm:t>
    </dgm:pt>
    <dgm:pt modelId="{5754A166-6DD0-2543-A230-72609DFD3E05}" type="parTrans" cxnId="{E0E13F9F-F7F7-A240-B222-52A7F9059F33}">
      <dgm:prSet/>
      <dgm:spPr/>
      <dgm:t>
        <a:bodyPr/>
        <a:lstStyle/>
        <a:p>
          <a:endParaRPr lang="en-US"/>
        </a:p>
      </dgm:t>
    </dgm:pt>
    <dgm:pt modelId="{083ECC6E-F55A-B24D-B922-7F00E1A7A68C}" type="sibTrans" cxnId="{E0E13F9F-F7F7-A240-B222-52A7F9059F33}">
      <dgm:prSet/>
      <dgm:spPr/>
      <dgm:t>
        <a:bodyPr/>
        <a:lstStyle/>
        <a:p>
          <a:endParaRPr lang="en-US"/>
        </a:p>
      </dgm:t>
    </dgm:pt>
    <dgm:pt modelId="{5279767A-DFDC-E544-9A2C-7BD6B9B8971D}">
      <dgm:prSet/>
      <dgm:spPr/>
      <dgm:t>
        <a:bodyPr/>
        <a:lstStyle/>
        <a:p>
          <a:pPr rtl="0"/>
          <a:r>
            <a:rPr lang="en-US" dirty="0"/>
            <a:t>Logical Data</a:t>
          </a:r>
        </a:p>
      </dgm:t>
    </dgm:pt>
    <dgm:pt modelId="{344845FF-FCA7-C441-AC91-2DCC72057B6F}" type="parTrans" cxnId="{19FC090A-6821-234B-9A9F-05F758D69805}">
      <dgm:prSet/>
      <dgm:spPr/>
      <dgm:t>
        <a:bodyPr/>
        <a:lstStyle/>
        <a:p>
          <a:endParaRPr lang="en-US"/>
        </a:p>
      </dgm:t>
    </dgm:pt>
    <dgm:pt modelId="{B8815F53-6499-C04C-8EE4-1A5DE3415814}" type="sibTrans" cxnId="{19FC090A-6821-234B-9A9F-05F758D69805}">
      <dgm:prSet/>
      <dgm:spPr/>
      <dgm:t>
        <a:bodyPr/>
        <a:lstStyle/>
        <a:p>
          <a:endParaRPr lang="en-US"/>
        </a:p>
      </dgm:t>
    </dgm:pt>
    <dgm:pt modelId="{5CF45BD6-8F4A-0C4D-AF4F-A24BA271FF16}" type="pres">
      <dgm:prSet presAssocID="{A6F9CABA-3528-F84C-992E-FDCB53DA4C60}" presName="compositeShape" presStyleCnt="0">
        <dgm:presLayoutVars>
          <dgm:dir/>
          <dgm:resizeHandles/>
        </dgm:presLayoutVars>
      </dgm:prSet>
      <dgm:spPr/>
    </dgm:pt>
    <dgm:pt modelId="{398EBC3F-3409-F640-A552-34E0EE96B84E}" type="pres">
      <dgm:prSet presAssocID="{A6F9CABA-3528-F84C-992E-FDCB53DA4C60}" presName="pyramid" presStyleLbl="node1" presStyleIdx="0" presStyleCnt="1"/>
      <dgm:spPr>
        <a:solidFill>
          <a:schemeClr val="accent3"/>
        </a:solidFill>
        <a:ln>
          <a:solidFill>
            <a:schemeClr val="accent3"/>
          </a:solidFill>
        </a:ln>
      </dgm:spPr>
    </dgm:pt>
    <dgm:pt modelId="{89249B60-BBF0-E64B-B7E5-5B1BD5D28EA0}" type="pres">
      <dgm:prSet presAssocID="{A6F9CABA-3528-F84C-992E-FDCB53DA4C60}" presName="theList" presStyleCnt="0"/>
      <dgm:spPr/>
    </dgm:pt>
    <dgm:pt modelId="{7C8309DA-5AF4-ED4B-8005-9099F3579E74}" type="pres">
      <dgm:prSet presAssocID="{42C3DE85-4F24-8D44-97B4-EF1AD5BC92AA}" presName="aNode" presStyleLbl="fgAcc1" presStyleIdx="0" presStyleCnt="4" custAng="20654831" custLinFactX="-23807" custLinFactNeighborX="-100000" custLinFactNeighborY="-68425">
        <dgm:presLayoutVars>
          <dgm:bulletEnabled val="1"/>
        </dgm:presLayoutVars>
      </dgm:prSet>
      <dgm:spPr/>
    </dgm:pt>
    <dgm:pt modelId="{25A0A0CD-3DF9-614D-8A3D-A358B5E2C032}" type="pres">
      <dgm:prSet presAssocID="{42C3DE85-4F24-8D44-97B4-EF1AD5BC92AA}" presName="aSpace" presStyleCnt="0"/>
      <dgm:spPr/>
    </dgm:pt>
    <dgm:pt modelId="{60D366F8-501D-8042-914B-93C4C14B955F}" type="pres">
      <dgm:prSet presAssocID="{741CE14A-8B08-3F4E-8319-CFE1956DC52E}" presName="aNode" presStyleLbl="fgAcc1" presStyleIdx="1" presStyleCnt="4" custAng="946966" custLinFactY="-34414" custLinFactNeighborX="30769" custLinFactNeighborY="-100000">
        <dgm:presLayoutVars>
          <dgm:bulletEnabled val="1"/>
        </dgm:presLayoutVars>
      </dgm:prSet>
      <dgm:spPr/>
    </dgm:pt>
    <dgm:pt modelId="{B1AD53EE-B26B-D341-93BE-77B2269226D9}" type="pres">
      <dgm:prSet presAssocID="{741CE14A-8B08-3F4E-8319-CFE1956DC52E}" presName="aSpace" presStyleCnt="0"/>
      <dgm:spPr/>
    </dgm:pt>
    <dgm:pt modelId="{7EB31862-2E15-EC40-92A8-38C0729D347E}" type="pres">
      <dgm:prSet presAssocID="{867FFA81-B28C-B64F-A24A-2DF78351BA0E}" presName="aNode" presStyleLbl="fgAcc1" presStyleIdx="2" presStyleCnt="4" custAng="846432" custLinFactX="-16124" custLinFactY="11807" custLinFactNeighborX="-100000" custLinFactNeighborY="100000">
        <dgm:presLayoutVars>
          <dgm:bulletEnabled val="1"/>
        </dgm:presLayoutVars>
      </dgm:prSet>
      <dgm:spPr/>
    </dgm:pt>
    <dgm:pt modelId="{DE718506-3475-7844-A054-A06334EAB2CC}" type="pres">
      <dgm:prSet presAssocID="{867FFA81-B28C-B64F-A24A-2DF78351BA0E}" presName="aSpace" presStyleCnt="0"/>
      <dgm:spPr/>
    </dgm:pt>
    <dgm:pt modelId="{98354637-29DA-C24D-92DF-1340B4B82D84}" type="pres">
      <dgm:prSet presAssocID="{5279767A-DFDC-E544-9A2C-7BD6B9B8971D}" presName="aNode" presStyleLbl="fgAcc1" presStyleIdx="3" presStyleCnt="4" custAng="20892888" custLinFactY="-7443" custLinFactNeighborX="27379" custLinFactNeighborY="-100000">
        <dgm:presLayoutVars>
          <dgm:bulletEnabled val="1"/>
        </dgm:presLayoutVars>
      </dgm:prSet>
      <dgm:spPr/>
    </dgm:pt>
    <dgm:pt modelId="{AA000D6A-C818-CB49-BD55-FD11DC067E17}" type="pres">
      <dgm:prSet presAssocID="{5279767A-DFDC-E544-9A2C-7BD6B9B8971D}" presName="aSpace" presStyleCnt="0"/>
      <dgm:spPr/>
    </dgm:pt>
  </dgm:ptLst>
  <dgm:cxnLst>
    <dgm:cxn modelId="{19FC090A-6821-234B-9A9F-05F758D69805}" srcId="{A6F9CABA-3528-F84C-992E-FDCB53DA4C60}" destId="{5279767A-DFDC-E544-9A2C-7BD6B9B8971D}" srcOrd="3" destOrd="0" parTransId="{344845FF-FCA7-C441-AC91-2DCC72057B6F}" sibTransId="{B8815F53-6499-C04C-8EE4-1A5DE3415814}"/>
    <dgm:cxn modelId="{9B42761A-3B24-344F-85D4-2A227FA88A8A}" type="presOf" srcId="{A6F9CABA-3528-F84C-992E-FDCB53DA4C60}" destId="{5CF45BD6-8F4A-0C4D-AF4F-A24BA271FF16}" srcOrd="0" destOrd="0" presId="urn:microsoft.com/office/officeart/2005/8/layout/pyramid2"/>
    <dgm:cxn modelId="{9D558739-7006-0C4A-8FCA-D37FD51FEA16}" type="presOf" srcId="{5279767A-DFDC-E544-9A2C-7BD6B9B8971D}" destId="{98354637-29DA-C24D-92DF-1340B4B82D84}" srcOrd="0" destOrd="0" presId="urn:microsoft.com/office/officeart/2005/8/layout/pyramid2"/>
    <dgm:cxn modelId="{1E04C35F-5EA8-DD4A-9992-8FAB82063CF7}" type="presOf" srcId="{42C3DE85-4F24-8D44-97B4-EF1AD5BC92AA}" destId="{7C8309DA-5AF4-ED4B-8005-9099F3579E74}" srcOrd="0" destOrd="0" presId="urn:microsoft.com/office/officeart/2005/8/layout/pyramid2"/>
    <dgm:cxn modelId="{8448968A-2434-D247-8CDD-D07BE0EBD552}" type="presOf" srcId="{867FFA81-B28C-B64F-A24A-2DF78351BA0E}" destId="{7EB31862-2E15-EC40-92A8-38C0729D347E}" srcOrd="0" destOrd="0" presId="urn:microsoft.com/office/officeart/2005/8/layout/pyramid2"/>
    <dgm:cxn modelId="{E0E13F9F-F7F7-A240-B222-52A7F9059F33}" srcId="{A6F9CABA-3528-F84C-992E-FDCB53DA4C60}" destId="{867FFA81-B28C-B64F-A24A-2DF78351BA0E}" srcOrd="2" destOrd="0" parTransId="{5754A166-6DD0-2543-A230-72609DFD3E05}" sibTransId="{083ECC6E-F55A-B24D-B922-7F00E1A7A68C}"/>
    <dgm:cxn modelId="{D983EBA5-3E65-F14D-A1C5-99C01869DD62}" srcId="{A6F9CABA-3528-F84C-992E-FDCB53DA4C60}" destId="{741CE14A-8B08-3F4E-8319-CFE1956DC52E}" srcOrd="1" destOrd="0" parTransId="{7E69B0DC-AF4A-864C-8080-277020E4B8A1}" sibTransId="{DC78CE80-320B-FC4F-8789-B0B0BEC65094}"/>
    <dgm:cxn modelId="{5F3DF0C6-132F-AA47-B06D-7E59F1C329BD}" type="presOf" srcId="{741CE14A-8B08-3F4E-8319-CFE1956DC52E}" destId="{60D366F8-501D-8042-914B-93C4C14B955F}" srcOrd="0" destOrd="0" presId="urn:microsoft.com/office/officeart/2005/8/layout/pyramid2"/>
    <dgm:cxn modelId="{67D77EFB-790C-9947-9ED5-43DA84E56231}" srcId="{A6F9CABA-3528-F84C-992E-FDCB53DA4C60}" destId="{42C3DE85-4F24-8D44-97B4-EF1AD5BC92AA}" srcOrd="0" destOrd="0" parTransId="{D4986A68-F696-BF4C-83C3-309739422D43}" sibTransId="{B88ECBFA-BB73-A448-B5E7-F763C2215A4A}"/>
    <dgm:cxn modelId="{F4064794-33D2-154D-BB8D-4AA10D36E286}" type="presParOf" srcId="{5CF45BD6-8F4A-0C4D-AF4F-A24BA271FF16}" destId="{398EBC3F-3409-F640-A552-34E0EE96B84E}" srcOrd="0" destOrd="0" presId="urn:microsoft.com/office/officeart/2005/8/layout/pyramid2"/>
    <dgm:cxn modelId="{9F86827A-3ECB-8E4C-AD80-EB65E478093E}" type="presParOf" srcId="{5CF45BD6-8F4A-0C4D-AF4F-A24BA271FF16}" destId="{89249B60-BBF0-E64B-B7E5-5B1BD5D28EA0}" srcOrd="1" destOrd="0" presId="urn:microsoft.com/office/officeart/2005/8/layout/pyramid2"/>
    <dgm:cxn modelId="{878CB9F0-784B-514E-BB87-5D8543E11432}" type="presParOf" srcId="{89249B60-BBF0-E64B-B7E5-5B1BD5D28EA0}" destId="{7C8309DA-5AF4-ED4B-8005-9099F3579E74}" srcOrd="0" destOrd="0" presId="urn:microsoft.com/office/officeart/2005/8/layout/pyramid2"/>
    <dgm:cxn modelId="{A89D07A8-1406-5D42-975A-0ABFEC7ADA45}" type="presParOf" srcId="{89249B60-BBF0-E64B-B7E5-5B1BD5D28EA0}" destId="{25A0A0CD-3DF9-614D-8A3D-A358B5E2C032}" srcOrd="1" destOrd="0" presId="urn:microsoft.com/office/officeart/2005/8/layout/pyramid2"/>
    <dgm:cxn modelId="{FDD6AC38-4EF0-FA49-BC07-32A8E109A710}" type="presParOf" srcId="{89249B60-BBF0-E64B-B7E5-5B1BD5D28EA0}" destId="{60D366F8-501D-8042-914B-93C4C14B955F}" srcOrd="2" destOrd="0" presId="urn:microsoft.com/office/officeart/2005/8/layout/pyramid2"/>
    <dgm:cxn modelId="{6D1E8F4B-F51C-894D-B319-C8DF7C985A5B}" type="presParOf" srcId="{89249B60-BBF0-E64B-B7E5-5B1BD5D28EA0}" destId="{B1AD53EE-B26B-D341-93BE-77B2269226D9}" srcOrd="3" destOrd="0" presId="urn:microsoft.com/office/officeart/2005/8/layout/pyramid2"/>
    <dgm:cxn modelId="{A4A8CD58-96AF-904E-9901-767C502FC8CE}" type="presParOf" srcId="{89249B60-BBF0-E64B-B7E5-5B1BD5D28EA0}" destId="{7EB31862-2E15-EC40-92A8-38C0729D347E}" srcOrd="4" destOrd="0" presId="urn:microsoft.com/office/officeart/2005/8/layout/pyramid2"/>
    <dgm:cxn modelId="{33257292-EBBF-1E41-9F6A-A6456C491BBB}" type="presParOf" srcId="{89249B60-BBF0-E64B-B7E5-5B1BD5D28EA0}" destId="{DE718506-3475-7844-A054-A06334EAB2CC}" srcOrd="5" destOrd="0" presId="urn:microsoft.com/office/officeart/2005/8/layout/pyramid2"/>
    <dgm:cxn modelId="{5F48545E-DBEF-1648-9099-54F946D00253}" type="presParOf" srcId="{89249B60-BBF0-E64B-B7E5-5B1BD5D28EA0}" destId="{98354637-29DA-C24D-92DF-1340B4B82D84}" srcOrd="6" destOrd="0" presId="urn:microsoft.com/office/officeart/2005/8/layout/pyramid2"/>
    <dgm:cxn modelId="{78CB1FBE-164D-0242-9328-05199C03076B}" type="presParOf" srcId="{89249B60-BBF0-E64B-B7E5-5B1BD5D28EA0}" destId="{AA000D6A-C818-CB49-BD55-FD11DC067E17}"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5B34CF-B405-0447-8EC6-2C6526248AC0}" type="doc">
      <dgm:prSet loTypeId="urn:microsoft.com/office/officeart/2008/layout/VerticalCurvedList" loCatId="" qsTypeId="urn:microsoft.com/office/officeart/2005/8/quickstyle/simple5" qsCatId="simple" csTypeId="urn:microsoft.com/office/officeart/2005/8/colors/accent2_2" csCatId="accent2"/>
      <dgm:spPr/>
      <dgm:t>
        <a:bodyPr/>
        <a:lstStyle/>
        <a:p>
          <a:endParaRPr lang="en-US"/>
        </a:p>
      </dgm:t>
    </dgm:pt>
    <dgm:pt modelId="{75777834-3F7A-2F43-BE45-D815F4554D66}">
      <dgm:prSet/>
      <dgm:spPr/>
      <dgm:t>
        <a:bodyPr/>
        <a:lstStyle/>
        <a:p>
          <a:pPr rtl="0"/>
          <a:r>
            <a:rPr lang="en-US"/>
            <a:t>Immediate</a:t>
          </a:r>
        </a:p>
      </dgm:t>
    </dgm:pt>
    <dgm:pt modelId="{11D29F2F-DFD6-1143-B96C-9C759243A728}" type="parTrans" cxnId="{A1795E97-8CE8-0147-AD8B-8B73F25387F8}">
      <dgm:prSet/>
      <dgm:spPr/>
      <dgm:t>
        <a:bodyPr/>
        <a:lstStyle/>
        <a:p>
          <a:endParaRPr lang="en-US"/>
        </a:p>
      </dgm:t>
    </dgm:pt>
    <dgm:pt modelId="{EA574351-70BD-7A4A-B8BF-146C3F3BF2CE}" type="sibTrans" cxnId="{A1795E97-8CE8-0147-AD8B-8B73F25387F8}">
      <dgm:prSet/>
      <dgm:spPr/>
      <dgm:t>
        <a:bodyPr/>
        <a:lstStyle/>
        <a:p>
          <a:endParaRPr lang="en-US"/>
        </a:p>
      </dgm:t>
    </dgm:pt>
    <dgm:pt modelId="{E1500156-C505-0340-B1C2-444C9BA21F81}">
      <dgm:prSet/>
      <dgm:spPr/>
      <dgm:t>
        <a:bodyPr/>
        <a:lstStyle/>
        <a:p>
          <a:pPr rtl="0"/>
          <a:r>
            <a:rPr lang="en-US" dirty="0"/>
            <a:t>Direct</a:t>
          </a:r>
        </a:p>
      </dgm:t>
    </dgm:pt>
    <dgm:pt modelId="{DE566744-A8CB-5B43-B79D-18D99AE5885A}" type="parTrans" cxnId="{B052D315-16E3-CF43-A041-D73359FFB62E}">
      <dgm:prSet/>
      <dgm:spPr/>
      <dgm:t>
        <a:bodyPr/>
        <a:lstStyle/>
        <a:p>
          <a:endParaRPr lang="en-US"/>
        </a:p>
      </dgm:t>
    </dgm:pt>
    <dgm:pt modelId="{5A293972-3D43-0346-B020-263B3F3BA174}" type="sibTrans" cxnId="{B052D315-16E3-CF43-A041-D73359FFB62E}">
      <dgm:prSet/>
      <dgm:spPr/>
      <dgm:t>
        <a:bodyPr/>
        <a:lstStyle/>
        <a:p>
          <a:endParaRPr lang="en-US"/>
        </a:p>
      </dgm:t>
    </dgm:pt>
    <dgm:pt modelId="{20520F51-CCC2-9E4B-A032-43DFA1E2C8E0}">
      <dgm:prSet/>
      <dgm:spPr/>
      <dgm:t>
        <a:bodyPr/>
        <a:lstStyle/>
        <a:p>
          <a:pPr rtl="0"/>
          <a:r>
            <a:rPr lang="en-US" dirty="0"/>
            <a:t>Indirect</a:t>
          </a:r>
        </a:p>
      </dgm:t>
    </dgm:pt>
    <dgm:pt modelId="{8D512923-0E7E-6F48-B6AE-184DD114E0A6}" type="parTrans" cxnId="{A497AAEE-E439-954D-AE1D-78DED91858F7}">
      <dgm:prSet/>
      <dgm:spPr/>
      <dgm:t>
        <a:bodyPr/>
        <a:lstStyle/>
        <a:p>
          <a:endParaRPr lang="en-US"/>
        </a:p>
      </dgm:t>
    </dgm:pt>
    <dgm:pt modelId="{2C8A7E30-41C7-814D-B78E-8BC06DAC36AC}" type="sibTrans" cxnId="{A497AAEE-E439-954D-AE1D-78DED91858F7}">
      <dgm:prSet/>
      <dgm:spPr/>
      <dgm:t>
        <a:bodyPr/>
        <a:lstStyle/>
        <a:p>
          <a:endParaRPr lang="en-US"/>
        </a:p>
      </dgm:t>
    </dgm:pt>
    <dgm:pt modelId="{2418038E-2F04-9949-8BE2-1CA7FA4B55E6}">
      <dgm:prSet/>
      <dgm:spPr/>
      <dgm:t>
        <a:bodyPr/>
        <a:lstStyle/>
        <a:p>
          <a:pPr rtl="0"/>
          <a:r>
            <a:rPr lang="en-US"/>
            <a:t>Register</a:t>
          </a:r>
        </a:p>
      </dgm:t>
    </dgm:pt>
    <dgm:pt modelId="{3BBDB8D6-7F56-974A-AB27-B4FAB6258733}" type="parTrans" cxnId="{3E4E289B-F248-1643-95BA-259F8AB1200F}">
      <dgm:prSet/>
      <dgm:spPr/>
      <dgm:t>
        <a:bodyPr/>
        <a:lstStyle/>
        <a:p>
          <a:endParaRPr lang="en-US"/>
        </a:p>
      </dgm:t>
    </dgm:pt>
    <dgm:pt modelId="{93247139-16B3-034C-866C-05023D4BEAE6}" type="sibTrans" cxnId="{3E4E289B-F248-1643-95BA-259F8AB1200F}">
      <dgm:prSet/>
      <dgm:spPr/>
      <dgm:t>
        <a:bodyPr/>
        <a:lstStyle/>
        <a:p>
          <a:endParaRPr lang="en-US"/>
        </a:p>
      </dgm:t>
    </dgm:pt>
    <dgm:pt modelId="{4A740C7F-980A-BA4C-9F10-B977C354A1EF}">
      <dgm:prSet/>
      <dgm:spPr/>
      <dgm:t>
        <a:bodyPr/>
        <a:lstStyle/>
        <a:p>
          <a:pPr rtl="0"/>
          <a:r>
            <a:rPr lang="en-US" dirty="0"/>
            <a:t>Register indirect</a:t>
          </a:r>
        </a:p>
      </dgm:t>
    </dgm:pt>
    <dgm:pt modelId="{F7B9919E-504F-E74C-B1B3-9411DA73D15C}" type="parTrans" cxnId="{C871AAC2-21AB-C240-A4F4-27C8F1CFFDA6}">
      <dgm:prSet/>
      <dgm:spPr/>
      <dgm:t>
        <a:bodyPr/>
        <a:lstStyle/>
        <a:p>
          <a:endParaRPr lang="en-US"/>
        </a:p>
      </dgm:t>
    </dgm:pt>
    <dgm:pt modelId="{7769C3F9-7290-764B-BF8B-C4661331C5D3}" type="sibTrans" cxnId="{C871AAC2-21AB-C240-A4F4-27C8F1CFFDA6}">
      <dgm:prSet/>
      <dgm:spPr/>
      <dgm:t>
        <a:bodyPr/>
        <a:lstStyle/>
        <a:p>
          <a:endParaRPr lang="en-US"/>
        </a:p>
      </dgm:t>
    </dgm:pt>
    <dgm:pt modelId="{94C8CEAA-7A40-CA41-9257-05B9BB741D06}">
      <dgm:prSet/>
      <dgm:spPr/>
      <dgm:t>
        <a:bodyPr/>
        <a:lstStyle/>
        <a:p>
          <a:pPr rtl="0"/>
          <a:r>
            <a:rPr lang="en-US" dirty="0"/>
            <a:t>Displacement</a:t>
          </a:r>
        </a:p>
      </dgm:t>
    </dgm:pt>
    <dgm:pt modelId="{9A4C0EF4-82A6-1749-8E32-E8606E3B3EF4}" type="parTrans" cxnId="{3E50F95F-4CC5-BF4A-9650-F7880777B8DE}">
      <dgm:prSet/>
      <dgm:spPr/>
      <dgm:t>
        <a:bodyPr/>
        <a:lstStyle/>
        <a:p>
          <a:endParaRPr lang="en-US"/>
        </a:p>
      </dgm:t>
    </dgm:pt>
    <dgm:pt modelId="{A75747F9-F737-4245-B9DB-39A5B1BAA618}" type="sibTrans" cxnId="{3E50F95F-4CC5-BF4A-9650-F7880777B8DE}">
      <dgm:prSet/>
      <dgm:spPr/>
      <dgm:t>
        <a:bodyPr/>
        <a:lstStyle/>
        <a:p>
          <a:endParaRPr lang="en-US"/>
        </a:p>
      </dgm:t>
    </dgm:pt>
    <dgm:pt modelId="{9F0B8155-4C3C-F64F-B1FE-C8CED244BD19}">
      <dgm:prSet/>
      <dgm:spPr/>
      <dgm:t>
        <a:bodyPr/>
        <a:lstStyle/>
        <a:p>
          <a:pPr rtl="0"/>
          <a:r>
            <a:rPr lang="en-US"/>
            <a:t>Stack</a:t>
          </a:r>
        </a:p>
      </dgm:t>
    </dgm:pt>
    <dgm:pt modelId="{698B982D-6F08-F54E-8511-4591CFEFCAF5}" type="parTrans" cxnId="{9EAD2DB7-63A3-2440-91D0-BC350B92F6DC}">
      <dgm:prSet/>
      <dgm:spPr/>
      <dgm:t>
        <a:bodyPr/>
        <a:lstStyle/>
        <a:p>
          <a:endParaRPr lang="en-US"/>
        </a:p>
      </dgm:t>
    </dgm:pt>
    <dgm:pt modelId="{C6CCB07B-4177-4B43-9014-D319D7A125EA}" type="sibTrans" cxnId="{9EAD2DB7-63A3-2440-91D0-BC350B92F6DC}">
      <dgm:prSet/>
      <dgm:spPr/>
      <dgm:t>
        <a:bodyPr/>
        <a:lstStyle/>
        <a:p>
          <a:endParaRPr lang="en-US"/>
        </a:p>
      </dgm:t>
    </dgm:pt>
    <dgm:pt modelId="{BF9DF738-98B0-C944-A412-20FF9E615998}" type="pres">
      <dgm:prSet presAssocID="{C25B34CF-B405-0447-8EC6-2C6526248AC0}" presName="Name0" presStyleCnt="0">
        <dgm:presLayoutVars>
          <dgm:chMax val="7"/>
          <dgm:chPref val="7"/>
          <dgm:dir/>
        </dgm:presLayoutVars>
      </dgm:prSet>
      <dgm:spPr/>
    </dgm:pt>
    <dgm:pt modelId="{0C1F5FA3-3E5A-5349-B0E3-90B9E10C8F6B}" type="pres">
      <dgm:prSet presAssocID="{C25B34CF-B405-0447-8EC6-2C6526248AC0}" presName="Name1" presStyleCnt="0"/>
      <dgm:spPr/>
    </dgm:pt>
    <dgm:pt modelId="{390377C0-EA45-864D-9090-7408DAC540B9}" type="pres">
      <dgm:prSet presAssocID="{C25B34CF-B405-0447-8EC6-2C6526248AC0}" presName="cycle" presStyleCnt="0"/>
      <dgm:spPr/>
    </dgm:pt>
    <dgm:pt modelId="{A22BC15C-92F7-384A-AB55-067CDF731EFB}" type="pres">
      <dgm:prSet presAssocID="{C25B34CF-B405-0447-8EC6-2C6526248AC0}" presName="srcNode" presStyleLbl="node1" presStyleIdx="0" presStyleCnt="7"/>
      <dgm:spPr/>
    </dgm:pt>
    <dgm:pt modelId="{FC3FD2E1-6A44-304A-8ABE-D29421750942}" type="pres">
      <dgm:prSet presAssocID="{C25B34CF-B405-0447-8EC6-2C6526248AC0}" presName="conn" presStyleLbl="parChTrans1D2" presStyleIdx="0" presStyleCnt="1"/>
      <dgm:spPr/>
    </dgm:pt>
    <dgm:pt modelId="{1E8EAFC8-E1D4-0941-8651-CB27FA331F82}" type="pres">
      <dgm:prSet presAssocID="{C25B34CF-B405-0447-8EC6-2C6526248AC0}" presName="extraNode" presStyleLbl="node1" presStyleIdx="0" presStyleCnt="7"/>
      <dgm:spPr/>
    </dgm:pt>
    <dgm:pt modelId="{CC817098-3CCC-444C-9823-1DD65A190247}" type="pres">
      <dgm:prSet presAssocID="{C25B34CF-B405-0447-8EC6-2C6526248AC0}" presName="dstNode" presStyleLbl="node1" presStyleIdx="0" presStyleCnt="7"/>
      <dgm:spPr/>
    </dgm:pt>
    <dgm:pt modelId="{2CBD8BE2-2890-524A-8B30-4BF8372329EA}" type="pres">
      <dgm:prSet presAssocID="{75777834-3F7A-2F43-BE45-D815F4554D66}" presName="text_1" presStyleLbl="node1" presStyleIdx="0" presStyleCnt="7">
        <dgm:presLayoutVars>
          <dgm:bulletEnabled val="1"/>
        </dgm:presLayoutVars>
      </dgm:prSet>
      <dgm:spPr/>
    </dgm:pt>
    <dgm:pt modelId="{6F8CBFA9-534D-A043-9BE5-F1EC16A0742C}" type="pres">
      <dgm:prSet presAssocID="{75777834-3F7A-2F43-BE45-D815F4554D66}" presName="accent_1" presStyleCnt="0"/>
      <dgm:spPr/>
    </dgm:pt>
    <dgm:pt modelId="{3A908DAF-12B2-5D4A-8B94-244EFBE3757C}" type="pres">
      <dgm:prSet presAssocID="{75777834-3F7A-2F43-BE45-D815F4554D66}" presName="accentRepeatNode" presStyleLbl="solidFgAcc1" presStyleIdx="0" presStyleCnt="7"/>
      <dgm:spPr/>
    </dgm:pt>
    <dgm:pt modelId="{5D6CDD84-B3EF-9C46-B0CB-2C51976A425F}" type="pres">
      <dgm:prSet presAssocID="{E1500156-C505-0340-B1C2-444C9BA21F81}" presName="text_2" presStyleLbl="node1" presStyleIdx="1" presStyleCnt="7">
        <dgm:presLayoutVars>
          <dgm:bulletEnabled val="1"/>
        </dgm:presLayoutVars>
      </dgm:prSet>
      <dgm:spPr/>
    </dgm:pt>
    <dgm:pt modelId="{00EEC159-23E5-5743-93EE-2C82B101D40C}" type="pres">
      <dgm:prSet presAssocID="{E1500156-C505-0340-B1C2-444C9BA21F81}" presName="accent_2" presStyleCnt="0"/>
      <dgm:spPr/>
    </dgm:pt>
    <dgm:pt modelId="{C8DBD8D7-7921-8E46-8701-0CB59E7E5B84}" type="pres">
      <dgm:prSet presAssocID="{E1500156-C505-0340-B1C2-444C9BA21F81}" presName="accentRepeatNode" presStyleLbl="solidFgAcc1" presStyleIdx="1" presStyleCnt="7"/>
      <dgm:spPr/>
    </dgm:pt>
    <dgm:pt modelId="{D1813CF1-15BD-1746-9C06-CB67253200BC}" type="pres">
      <dgm:prSet presAssocID="{20520F51-CCC2-9E4B-A032-43DFA1E2C8E0}" presName="text_3" presStyleLbl="node1" presStyleIdx="2" presStyleCnt="7">
        <dgm:presLayoutVars>
          <dgm:bulletEnabled val="1"/>
        </dgm:presLayoutVars>
      </dgm:prSet>
      <dgm:spPr/>
    </dgm:pt>
    <dgm:pt modelId="{C85A44EB-BB52-3541-8A55-4858852D8C50}" type="pres">
      <dgm:prSet presAssocID="{20520F51-CCC2-9E4B-A032-43DFA1E2C8E0}" presName="accent_3" presStyleCnt="0"/>
      <dgm:spPr/>
    </dgm:pt>
    <dgm:pt modelId="{2DEFCA7B-7A11-FF43-8F11-DDD566601285}" type="pres">
      <dgm:prSet presAssocID="{20520F51-CCC2-9E4B-A032-43DFA1E2C8E0}" presName="accentRepeatNode" presStyleLbl="solidFgAcc1" presStyleIdx="2" presStyleCnt="7"/>
      <dgm:spPr/>
    </dgm:pt>
    <dgm:pt modelId="{4CE707F1-C341-234F-A380-871D988B9892}" type="pres">
      <dgm:prSet presAssocID="{2418038E-2F04-9949-8BE2-1CA7FA4B55E6}" presName="text_4" presStyleLbl="node1" presStyleIdx="3" presStyleCnt="7">
        <dgm:presLayoutVars>
          <dgm:bulletEnabled val="1"/>
        </dgm:presLayoutVars>
      </dgm:prSet>
      <dgm:spPr/>
    </dgm:pt>
    <dgm:pt modelId="{1D0C338F-F7B7-5848-86DA-8E93F7C650CE}" type="pres">
      <dgm:prSet presAssocID="{2418038E-2F04-9949-8BE2-1CA7FA4B55E6}" presName="accent_4" presStyleCnt="0"/>
      <dgm:spPr/>
    </dgm:pt>
    <dgm:pt modelId="{B3B8FADB-2792-7E42-B1BB-E58F1512CC74}" type="pres">
      <dgm:prSet presAssocID="{2418038E-2F04-9949-8BE2-1CA7FA4B55E6}" presName="accentRepeatNode" presStyleLbl="solidFgAcc1" presStyleIdx="3" presStyleCnt="7"/>
      <dgm:spPr/>
    </dgm:pt>
    <dgm:pt modelId="{5B2C71B8-E792-594F-A81D-941C9F99CA12}" type="pres">
      <dgm:prSet presAssocID="{4A740C7F-980A-BA4C-9F10-B977C354A1EF}" presName="text_5" presStyleLbl="node1" presStyleIdx="4" presStyleCnt="7">
        <dgm:presLayoutVars>
          <dgm:bulletEnabled val="1"/>
        </dgm:presLayoutVars>
      </dgm:prSet>
      <dgm:spPr/>
    </dgm:pt>
    <dgm:pt modelId="{1F172A6A-1856-0241-8841-1734DE3F27E5}" type="pres">
      <dgm:prSet presAssocID="{4A740C7F-980A-BA4C-9F10-B977C354A1EF}" presName="accent_5" presStyleCnt="0"/>
      <dgm:spPr/>
    </dgm:pt>
    <dgm:pt modelId="{61DA8E63-1670-9440-9A3A-B95BACF707FE}" type="pres">
      <dgm:prSet presAssocID="{4A740C7F-980A-BA4C-9F10-B977C354A1EF}" presName="accentRepeatNode" presStyleLbl="solidFgAcc1" presStyleIdx="4" presStyleCnt="7"/>
      <dgm:spPr/>
    </dgm:pt>
    <dgm:pt modelId="{827B38F0-B7C1-DA48-9512-1FA3389CDEAE}" type="pres">
      <dgm:prSet presAssocID="{94C8CEAA-7A40-CA41-9257-05B9BB741D06}" presName="text_6" presStyleLbl="node1" presStyleIdx="5" presStyleCnt="7">
        <dgm:presLayoutVars>
          <dgm:bulletEnabled val="1"/>
        </dgm:presLayoutVars>
      </dgm:prSet>
      <dgm:spPr/>
    </dgm:pt>
    <dgm:pt modelId="{4908F7C0-B955-7447-83E5-3A2BB242F7C3}" type="pres">
      <dgm:prSet presAssocID="{94C8CEAA-7A40-CA41-9257-05B9BB741D06}" presName="accent_6" presStyleCnt="0"/>
      <dgm:spPr/>
    </dgm:pt>
    <dgm:pt modelId="{C2157EE5-7641-3341-B2E7-021F543816F9}" type="pres">
      <dgm:prSet presAssocID="{94C8CEAA-7A40-CA41-9257-05B9BB741D06}" presName="accentRepeatNode" presStyleLbl="solidFgAcc1" presStyleIdx="5" presStyleCnt="7"/>
      <dgm:spPr/>
    </dgm:pt>
    <dgm:pt modelId="{9F226AE9-ADF4-EB4F-8906-BCCD10502E1B}" type="pres">
      <dgm:prSet presAssocID="{9F0B8155-4C3C-F64F-B1FE-C8CED244BD19}" presName="text_7" presStyleLbl="node1" presStyleIdx="6" presStyleCnt="7">
        <dgm:presLayoutVars>
          <dgm:bulletEnabled val="1"/>
        </dgm:presLayoutVars>
      </dgm:prSet>
      <dgm:spPr/>
    </dgm:pt>
    <dgm:pt modelId="{F8CCDF48-6C40-1741-A25C-ED15D2026B7E}" type="pres">
      <dgm:prSet presAssocID="{9F0B8155-4C3C-F64F-B1FE-C8CED244BD19}" presName="accent_7" presStyleCnt="0"/>
      <dgm:spPr/>
    </dgm:pt>
    <dgm:pt modelId="{757B9E9D-E0EF-514A-8620-B12728BAF68D}" type="pres">
      <dgm:prSet presAssocID="{9F0B8155-4C3C-F64F-B1FE-C8CED244BD19}" presName="accentRepeatNode" presStyleLbl="solidFgAcc1" presStyleIdx="6" presStyleCnt="7"/>
      <dgm:spPr/>
    </dgm:pt>
  </dgm:ptLst>
  <dgm:cxnLst>
    <dgm:cxn modelId="{B716AE0B-D3BC-FD4B-9465-68EAEA1A82A4}" type="presOf" srcId="{9F0B8155-4C3C-F64F-B1FE-C8CED244BD19}" destId="{9F226AE9-ADF4-EB4F-8906-BCCD10502E1B}" srcOrd="0" destOrd="0" presId="urn:microsoft.com/office/officeart/2008/layout/VerticalCurvedList"/>
    <dgm:cxn modelId="{87E96314-9C77-F54C-8966-CEA96EEFF7FF}" type="presOf" srcId="{E1500156-C505-0340-B1C2-444C9BA21F81}" destId="{5D6CDD84-B3EF-9C46-B0CB-2C51976A425F}" srcOrd="0" destOrd="0" presId="urn:microsoft.com/office/officeart/2008/layout/VerticalCurvedList"/>
    <dgm:cxn modelId="{B052D315-16E3-CF43-A041-D73359FFB62E}" srcId="{C25B34CF-B405-0447-8EC6-2C6526248AC0}" destId="{E1500156-C505-0340-B1C2-444C9BA21F81}" srcOrd="1" destOrd="0" parTransId="{DE566744-A8CB-5B43-B79D-18D99AE5885A}" sibTransId="{5A293972-3D43-0346-B020-263B3F3BA174}"/>
    <dgm:cxn modelId="{B77F3117-5412-5144-A8D9-4431361D845E}" type="presOf" srcId="{75777834-3F7A-2F43-BE45-D815F4554D66}" destId="{2CBD8BE2-2890-524A-8B30-4BF8372329EA}" srcOrd="0" destOrd="0" presId="urn:microsoft.com/office/officeart/2008/layout/VerticalCurvedList"/>
    <dgm:cxn modelId="{F1DE4D36-1634-1F4A-9E8E-93359229FD09}" type="presOf" srcId="{20520F51-CCC2-9E4B-A032-43DFA1E2C8E0}" destId="{D1813CF1-15BD-1746-9C06-CB67253200BC}" srcOrd="0" destOrd="0" presId="urn:microsoft.com/office/officeart/2008/layout/VerticalCurvedList"/>
    <dgm:cxn modelId="{3E50F95F-4CC5-BF4A-9650-F7880777B8DE}" srcId="{C25B34CF-B405-0447-8EC6-2C6526248AC0}" destId="{94C8CEAA-7A40-CA41-9257-05B9BB741D06}" srcOrd="5" destOrd="0" parTransId="{9A4C0EF4-82A6-1749-8E32-E8606E3B3EF4}" sibTransId="{A75747F9-F737-4245-B9DB-39A5B1BAA618}"/>
    <dgm:cxn modelId="{31B4C958-FC09-3A46-B986-DC56CA521E13}" type="presOf" srcId="{94C8CEAA-7A40-CA41-9257-05B9BB741D06}" destId="{827B38F0-B7C1-DA48-9512-1FA3389CDEAE}" srcOrd="0" destOrd="0" presId="urn:microsoft.com/office/officeart/2008/layout/VerticalCurvedList"/>
    <dgm:cxn modelId="{8726F796-B15C-2B43-8C89-7BB56B5001AD}" type="presOf" srcId="{4A740C7F-980A-BA4C-9F10-B977C354A1EF}" destId="{5B2C71B8-E792-594F-A81D-941C9F99CA12}" srcOrd="0" destOrd="0" presId="urn:microsoft.com/office/officeart/2008/layout/VerticalCurvedList"/>
    <dgm:cxn modelId="{A1795E97-8CE8-0147-AD8B-8B73F25387F8}" srcId="{C25B34CF-B405-0447-8EC6-2C6526248AC0}" destId="{75777834-3F7A-2F43-BE45-D815F4554D66}" srcOrd="0" destOrd="0" parTransId="{11D29F2F-DFD6-1143-B96C-9C759243A728}" sibTransId="{EA574351-70BD-7A4A-B8BF-146C3F3BF2CE}"/>
    <dgm:cxn modelId="{3E4E289B-F248-1643-95BA-259F8AB1200F}" srcId="{C25B34CF-B405-0447-8EC6-2C6526248AC0}" destId="{2418038E-2F04-9949-8BE2-1CA7FA4B55E6}" srcOrd="3" destOrd="0" parTransId="{3BBDB8D6-7F56-974A-AB27-B4FAB6258733}" sibTransId="{93247139-16B3-034C-866C-05023D4BEAE6}"/>
    <dgm:cxn modelId="{9EAD2DB7-63A3-2440-91D0-BC350B92F6DC}" srcId="{C25B34CF-B405-0447-8EC6-2C6526248AC0}" destId="{9F0B8155-4C3C-F64F-B1FE-C8CED244BD19}" srcOrd="6" destOrd="0" parTransId="{698B982D-6F08-F54E-8511-4591CFEFCAF5}" sibTransId="{C6CCB07B-4177-4B43-9014-D319D7A125EA}"/>
    <dgm:cxn modelId="{8CC330BA-596B-4A43-8EC2-40A6E0914124}" type="presOf" srcId="{C25B34CF-B405-0447-8EC6-2C6526248AC0}" destId="{BF9DF738-98B0-C944-A412-20FF9E615998}" srcOrd="0" destOrd="0" presId="urn:microsoft.com/office/officeart/2008/layout/VerticalCurvedList"/>
    <dgm:cxn modelId="{C871AAC2-21AB-C240-A4F4-27C8F1CFFDA6}" srcId="{C25B34CF-B405-0447-8EC6-2C6526248AC0}" destId="{4A740C7F-980A-BA4C-9F10-B977C354A1EF}" srcOrd="4" destOrd="0" parTransId="{F7B9919E-504F-E74C-B1B3-9411DA73D15C}" sibTransId="{7769C3F9-7290-764B-BF8B-C4661331C5D3}"/>
    <dgm:cxn modelId="{C96E4DC7-A6D9-514C-AA50-DE773F2C8108}" type="presOf" srcId="{2418038E-2F04-9949-8BE2-1CA7FA4B55E6}" destId="{4CE707F1-C341-234F-A380-871D988B9892}" srcOrd="0" destOrd="0" presId="urn:microsoft.com/office/officeart/2008/layout/VerticalCurvedList"/>
    <dgm:cxn modelId="{45A711ED-414A-E84D-A209-553BBA4D9CAE}" type="presOf" srcId="{EA574351-70BD-7A4A-B8BF-146C3F3BF2CE}" destId="{FC3FD2E1-6A44-304A-8ABE-D29421750942}" srcOrd="0" destOrd="0" presId="urn:microsoft.com/office/officeart/2008/layout/VerticalCurvedList"/>
    <dgm:cxn modelId="{A497AAEE-E439-954D-AE1D-78DED91858F7}" srcId="{C25B34CF-B405-0447-8EC6-2C6526248AC0}" destId="{20520F51-CCC2-9E4B-A032-43DFA1E2C8E0}" srcOrd="2" destOrd="0" parTransId="{8D512923-0E7E-6F48-B6AE-184DD114E0A6}" sibTransId="{2C8A7E30-41C7-814D-B78E-8BC06DAC36AC}"/>
    <dgm:cxn modelId="{43F3A8F5-ADE0-9E43-BB27-454A678C0DD6}" type="presParOf" srcId="{BF9DF738-98B0-C944-A412-20FF9E615998}" destId="{0C1F5FA3-3E5A-5349-B0E3-90B9E10C8F6B}" srcOrd="0" destOrd="0" presId="urn:microsoft.com/office/officeart/2008/layout/VerticalCurvedList"/>
    <dgm:cxn modelId="{02E6CE72-D7C1-6A44-BB23-ABFCAA59152C}" type="presParOf" srcId="{0C1F5FA3-3E5A-5349-B0E3-90B9E10C8F6B}" destId="{390377C0-EA45-864D-9090-7408DAC540B9}" srcOrd="0" destOrd="0" presId="urn:microsoft.com/office/officeart/2008/layout/VerticalCurvedList"/>
    <dgm:cxn modelId="{EA2ABC66-1B95-554A-830A-A7A38D3D0917}" type="presParOf" srcId="{390377C0-EA45-864D-9090-7408DAC540B9}" destId="{A22BC15C-92F7-384A-AB55-067CDF731EFB}" srcOrd="0" destOrd="0" presId="urn:microsoft.com/office/officeart/2008/layout/VerticalCurvedList"/>
    <dgm:cxn modelId="{B3B2DF92-BCD2-464B-BB62-1F906F7C28DC}" type="presParOf" srcId="{390377C0-EA45-864D-9090-7408DAC540B9}" destId="{FC3FD2E1-6A44-304A-8ABE-D29421750942}" srcOrd="1" destOrd="0" presId="urn:microsoft.com/office/officeart/2008/layout/VerticalCurvedList"/>
    <dgm:cxn modelId="{2162EBD7-94EE-274E-A1ED-0FAAA44422E3}" type="presParOf" srcId="{390377C0-EA45-864D-9090-7408DAC540B9}" destId="{1E8EAFC8-E1D4-0941-8651-CB27FA331F82}" srcOrd="2" destOrd="0" presId="urn:microsoft.com/office/officeart/2008/layout/VerticalCurvedList"/>
    <dgm:cxn modelId="{39EEB6B6-FC3C-2E41-89B0-67D0DF59AAD0}" type="presParOf" srcId="{390377C0-EA45-864D-9090-7408DAC540B9}" destId="{CC817098-3CCC-444C-9823-1DD65A190247}" srcOrd="3" destOrd="0" presId="urn:microsoft.com/office/officeart/2008/layout/VerticalCurvedList"/>
    <dgm:cxn modelId="{1D97750C-6FA7-5441-8698-077E6C6C74AC}" type="presParOf" srcId="{0C1F5FA3-3E5A-5349-B0E3-90B9E10C8F6B}" destId="{2CBD8BE2-2890-524A-8B30-4BF8372329EA}" srcOrd="1" destOrd="0" presId="urn:microsoft.com/office/officeart/2008/layout/VerticalCurvedList"/>
    <dgm:cxn modelId="{8B2B6577-FF6F-CB46-8A8C-53781C1D4E2C}" type="presParOf" srcId="{0C1F5FA3-3E5A-5349-B0E3-90B9E10C8F6B}" destId="{6F8CBFA9-534D-A043-9BE5-F1EC16A0742C}" srcOrd="2" destOrd="0" presId="urn:microsoft.com/office/officeart/2008/layout/VerticalCurvedList"/>
    <dgm:cxn modelId="{758FD0DD-B8AE-B743-B7EA-B207A2B3ED7A}" type="presParOf" srcId="{6F8CBFA9-534D-A043-9BE5-F1EC16A0742C}" destId="{3A908DAF-12B2-5D4A-8B94-244EFBE3757C}" srcOrd="0" destOrd="0" presId="urn:microsoft.com/office/officeart/2008/layout/VerticalCurvedList"/>
    <dgm:cxn modelId="{85ED3B53-E1B4-FA45-B4DF-AB6C8449B76D}" type="presParOf" srcId="{0C1F5FA3-3E5A-5349-B0E3-90B9E10C8F6B}" destId="{5D6CDD84-B3EF-9C46-B0CB-2C51976A425F}" srcOrd="3" destOrd="0" presId="urn:microsoft.com/office/officeart/2008/layout/VerticalCurvedList"/>
    <dgm:cxn modelId="{AACFFF4A-7118-7D46-87C1-90ABAAEF8A55}" type="presParOf" srcId="{0C1F5FA3-3E5A-5349-B0E3-90B9E10C8F6B}" destId="{00EEC159-23E5-5743-93EE-2C82B101D40C}" srcOrd="4" destOrd="0" presId="urn:microsoft.com/office/officeart/2008/layout/VerticalCurvedList"/>
    <dgm:cxn modelId="{9FAA9268-AEC0-1C4A-A893-1F88FDC2286C}" type="presParOf" srcId="{00EEC159-23E5-5743-93EE-2C82B101D40C}" destId="{C8DBD8D7-7921-8E46-8701-0CB59E7E5B84}" srcOrd="0" destOrd="0" presId="urn:microsoft.com/office/officeart/2008/layout/VerticalCurvedList"/>
    <dgm:cxn modelId="{78311103-C15B-7A46-ADDB-8EEA0FDF5CE0}" type="presParOf" srcId="{0C1F5FA3-3E5A-5349-B0E3-90B9E10C8F6B}" destId="{D1813CF1-15BD-1746-9C06-CB67253200BC}" srcOrd="5" destOrd="0" presId="urn:microsoft.com/office/officeart/2008/layout/VerticalCurvedList"/>
    <dgm:cxn modelId="{A9900B67-D7E6-CD47-AD55-2BA7AA313FEF}" type="presParOf" srcId="{0C1F5FA3-3E5A-5349-B0E3-90B9E10C8F6B}" destId="{C85A44EB-BB52-3541-8A55-4858852D8C50}" srcOrd="6" destOrd="0" presId="urn:microsoft.com/office/officeart/2008/layout/VerticalCurvedList"/>
    <dgm:cxn modelId="{014AABDD-1550-3E45-B75F-CDBBF5083CEB}" type="presParOf" srcId="{C85A44EB-BB52-3541-8A55-4858852D8C50}" destId="{2DEFCA7B-7A11-FF43-8F11-DDD566601285}" srcOrd="0" destOrd="0" presId="urn:microsoft.com/office/officeart/2008/layout/VerticalCurvedList"/>
    <dgm:cxn modelId="{03643C16-DBA0-C643-A390-A72071E5C67E}" type="presParOf" srcId="{0C1F5FA3-3E5A-5349-B0E3-90B9E10C8F6B}" destId="{4CE707F1-C341-234F-A380-871D988B9892}" srcOrd="7" destOrd="0" presId="urn:microsoft.com/office/officeart/2008/layout/VerticalCurvedList"/>
    <dgm:cxn modelId="{3351EE72-2596-4A42-8241-CB2D2A8754F5}" type="presParOf" srcId="{0C1F5FA3-3E5A-5349-B0E3-90B9E10C8F6B}" destId="{1D0C338F-F7B7-5848-86DA-8E93F7C650CE}" srcOrd="8" destOrd="0" presId="urn:microsoft.com/office/officeart/2008/layout/VerticalCurvedList"/>
    <dgm:cxn modelId="{08D4E3FF-D787-5B49-8E92-EA3E51305786}" type="presParOf" srcId="{1D0C338F-F7B7-5848-86DA-8E93F7C650CE}" destId="{B3B8FADB-2792-7E42-B1BB-E58F1512CC74}" srcOrd="0" destOrd="0" presId="urn:microsoft.com/office/officeart/2008/layout/VerticalCurvedList"/>
    <dgm:cxn modelId="{84B1A9EB-37FD-E04E-A016-695024A84F92}" type="presParOf" srcId="{0C1F5FA3-3E5A-5349-B0E3-90B9E10C8F6B}" destId="{5B2C71B8-E792-594F-A81D-941C9F99CA12}" srcOrd="9" destOrd="0" presId="urn:microsoft.com/office/officeart/2008/layout/VerticalCurvedList"/>
    <dgm:cxn modelId="{5004F275-2FD4-4D4B-84D5-685D71FD262F}" type="presParOf" srcId="{0C1F5FA3-3E5A-5349-B0E3-90B9E10C8F6B}" destId="{1F172A6A-1856-0241-8841-1734DE3F27E5}" srcOrd="10" destOrd="0" presId="urn:microsoft.com/office/officeart/2008/layout/VerticalCurvedList"/>
    <dgm:cxn modelId="{DFFB5A0F-E9C2-AB4A-AC62-7D74854CF91E}" type="presParOf" srcId="{1F172A6A-1856-0241-8841-1734DE3F27E5}" destId="{61DA8E63-1670-9440-9A3A-B95BACF707FE}" srcOrd="0" destOrd="0" presId="urn:microsoft.com/office/officeart/2008/layout/VerticalCurvedList"/>
    <dgm:cxn modelId="{F7300B60-C7F8-6A49-B149-E55666BB41FF}" type="presParOf" srcId="{0C1F5FA3-3E5A-5349-B0E3-90B9E10C8F6B}" destId="{827B38F0-B7C1-DA48-9512-1FA3389CDEAE}" srcOrd="11" destOrd="0" presId="urn:microsoft.com/office/officeart/2008/layout/VerticalCurvedList"/>
    <dgm:cxn modelId="{CAF84750-6409-5943-820D-2F058E20AAFF}" type="presParOf" srcId="{0C1F5FA3-3E5A-5349-B0E3-90B9E10C8F6B}" destId="{4908F7C0-B955-7447-83E5-3A2BB242F7C3}" srcOrd="12" destOrd="0" presId="urn:microsoft.com/office/officeart/2008/layout/VerticalCurvedList"/>
    <dgm:cxn modelId="{BBFA622B-29A3-7D42-A4FB-4EB8588B1923}" type="presParOf" srcId="{4908F7C0-B955-7447-83E5-3A2BB242F7C3}" destId="{C2157EE5-7641-3341-B2E7-021F543816F9}" srcOrd="0" destOrd="0" presId="urn:microsoft.com/office/officeart/2008/layout/VerticalCurvedList"/>
    <dgm:cxn modelId="{85EF2877-D94E-CD48-B404-E03C48BF88A6}" type="presParOf" srcId="{0C1F5FA3-3E5A-5349-B0E3-90B9E10C8F6B}" destId="{9F226AE9-ADF4-EB4F-8906-BCCD10502E1B}" srcOrd="13" destOrd="0" presId="urn:microsoft.com/office/officeart/2008/layout/VerticalCurvedList"/>
    <dgm:cxn modelId="{02E11A36-F209-7A4A-9718-5B5179B8428F}" type="presParOf" srcId="{0C1F5FA3-3E5A-5349-B0E3-90B9E10C8F6B}" destId="{F8CCDF48-6C40-1741-A25C-ED15D2026B7E}" srcOrd="14" destOrd="0" presId="urn:microsoft.com/office/officeart/2008/layout/VerticalCurvedList"/>
    <dgm:cxn modelId="{ABE8CFD7-36B0-3445-8366-16EA50ADE633}" type="presParOf" srcId="{F8CCDF48-6C40-1741-A25C-ED15D2026B7E}" destId="{757B9E9D-E0EF-514A-8620-B12728BAF6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FA89BD-1116-324D-97C8-88FE2DB3F9E8}"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068AB26D-4CFD-9E4C-A174-AB8867C02A29}">
      <dgm:prSet/>
      <dgm:spPr/>
      <dgm:t>
        <a:bodyPr/>
        <a:lstStyle/>
        <a:p>
          <a:pPr rtl="0"/>
          <a:r>
            <a:rPr lang="en-US" dirty="0"/>
            <a:t>Address field contains the effective address of the operand</a:t>
          </a:r>
        </a:p>
      </dgm:t>
    </dgm:pt>
    <dgm:pt modelId="{502DAB36-1928-9E4E-8ECF-F64517C71482}" type="parTrans" cxnId="{14F81DE7-E285-5041-BD7D-1C6C0E0658B0}">
      <dgm:prSet/>
      <dgm:spPr/>
      <dgm:t>
        <a:bodyPr/>
        <a:lstStyle/>
        <a:p>
          <a:endParaRPr lang="en-US"/>
        </a:p>
      </dgm:t>
    </dgm:pt>
    <dgm:pt modelId="{93BF055A-D774-684E-97E6-98DE66B0102C}" type="sibTrans" cxnId="{14F81DE7-E285-5041-BD7D-1C6C0E0658B0}">
      <dgm:prSet/>
      <dgm:spPr/>
      <dgm:t>
        <a:bodyPr/>
        <a:lstStyle/>
        <a:p>
          <a:endParaRPr lang="en-US"/>
        </a:p>
      </dgm:t>
    </dgm:pt>
    <dgm:pt modelId="{B61EB01F-3255-E448-843C-0813C908709C}">
      <dgm:prSet/>
      <dgm:spPr/>
      <dgm:t>
        <a:bodyPr/>
        <a:lstStyle/>
        <a:p>
          <a:pPr rtl="0"/>
          <a:r>
            <a:rPr lang="en-US" dirty="0"/>
            <a:t>Effective address (EA) = address field (A)</a:t>
          </a:r>
        </a:p>
      </dgm:t>
    </dgm:pt>
    <dgm:pt modelId="{B3781EA8-B71B-414E-8CE3-304268965574}" type="parTrans" cxnId="{CE0D4EDE-2517-FA42-8909-C851D9A1E132}">
      <dgm:prSet/>
      <dgm:spPr/>
      <dgm:t>
        <a:bodyPr/>
        <a:lstStyle/>
        <a:p>
          <a:endParaRPr lang="en-US"/>
        </a:p>
      </dgm:t>
    </dgm:pt>
    <dgm:pt modelId="{48C15F19-CC9A-FA4E-98CB-651D3D84BA1A}" type="sibTrans" cxnId="{CE0D4EDE-2517-FA42-8909-C851D9A1E132}">
      <dgm:prSet/>
      <dgm:spPr/>
      <dgm:t>
        <a:bodyPr/>
        <a:lstStyle/>
        <a:p>
          <a:endParaRPr lang="en-US"/>
        </a:p>
      </dgm:t>
    </dgm:pt>
    <dgm:pt modelId="{6061AE15-8788-1048-B0F2-AB4BFD703868}">
      <dgm:prSet/>
      <dgm:spPr/>
      <dgm:t>
        <a:bodyPr/>
        <a:lstStyle/>
        <a:p>
          <a:pPr rtl="0"/>
          <a:r>
            <a:rPr lang="en-US" dirty="0"/>
            <a:t>Was common in earlier generations of computers </a:t>
          </a:r>
        </a:p>
      </dgm:t>
    </dgm:pt>
    <dgm:pt modelId="{ED0C1CDD-0CC2-1640-8034-B4A5B9EFCD7A}" type="parTrans" cxnId="{2F13B68C-D465-5C48-AD8E-698DC33478E5}">
      <dgm:prSet/>
      <dgm:spPr/>
      <dgm:t>
        <a:bodyPr/>
        <a:lstStyle/>
        <a:p>
          <a:endParaRPr lang="en-US"/>
        </a:p>
      </dgm:t>
    </dgm:pt>
    <dgm:pt modelId="{E60C307D-090B-5B41-BDBF-5D633537D7BD}" type="sibTrans" cxnId="{2F13B68C-D465-5C48-AD8E-698DC33478E5}">
      <dgm:prSet/>
      <dgm:spPr/>
      <dgm:t>
        <a:bodyPr/>
        <a:lstStyle/>
        <a:p>
          <a:endParaRPr lang="en-US"/>
        </a:p>
      </dgm:t>
    </dgm:pt>
    <dgm:pt modelId="{895AE01B-6F9C-BB4E-A002-7ABAE5B78A16}">
      <dgm:prSet/>
      <dgm:spPr/>
      <dgm:t>
        <a:bodyPr/>
        <a:lstStyle/>
        <a:p>
          <a:pPr rtl="0"/>
          <a:r>
            <a:rPr lang="en-US" dirty="0"/>
            <a:t>Requires only one memory reference and no special calculation</a:t>
          </a:r>
        </a:p>
      </dgm:t>
    </dgm:pt>
    <dgm:pt modelId="{729079CE-ECB0-7A45-9179-F79E02618CD5}" type="parTrans" cxnId="{A7F95E04-5640-9F40-85BF-0CEA1BFA3741}">
      <dgm:prSet/>
      <dgm:spPr/>
      <dgm:t>
        <a:bodyPr/>
        <a:lstStyle/>
        <a:p>
          <a:endParaRPr lang="en-US"/>
        </a:p>
      </dgm:t>
    </dgm:pt>
    <dgm:pt modelId="{232DA005-3DB1-E04A-99C6-A9434DDE18D3}" type="sibTrans" cxnId="{A7F95E04-5640-9F40-85BF-0CEA1BFA3741}">
      <dgm:prSet/>
      <dgm:spPr/>
      <dgm:t>
        <a:bodyPr/>
        <a:lstStyle/>
        <a:p>
          <a:endParaRPr lang="en-US"/>
        </a:p>
      </dgm:t>
    </dgm:pt>
    <dgm:pt modelId="{E7959769-F8B0-3448-94F6-C6A9B40CA168}">
      <dgm:prSet/>
      <dgm:spPr/>
      <dgm:t>
        <a:bodyPr/>
        <a:lstStyle/>
        <a:p>
          <a:pPr rtl="0"/>
          <a:r>
            <a:rPr lang="en-US" dirty="0"/>
            <a:t>Limitation is that it provides only a limited address space</a:t>
          </a:r>
        </a:p>
      </dgm:t>
    </dgm:pt>
    <dgm:pt modelId="{6B7CE556-39CD-C641-8A79-E73956A1C253}" type="parTrans" cxnId="{BB6D603F-0613-7247-A8C0-0F994BE8C913}">
      <dgm:prSet/>
      <dgm:spPr/>
      <dgm:t>
        <a:bodyPr/>
        <a:lstStyle/>
        <a:p>
          <a:endParaRPr lang="en-US"/>
        </a:p>
      </dgm:t>
    </dgm:pt>
    <dgm:pt modelId="{31922106-302F-0E44-A313-6D3EA063490B}" type="sibTrans" cxnId="{BB6D603F-0613-7247-A8C0-0F994BE8C913}">
      <dgm:prSet/>
      <dgm:spPr/>
      <dgm:t>
        <a:bodyPr/>
        <a:lstStyle/>
        <a:p>
          <a:endParaRPr lang="en-US"/>
        </a:p>
      </dgm:t>
    </dgm:pt>
    <dgm:pt modelId="{9F3805DB-70C8-BD4E-8D37-61EBD4D9E5E6}" type="pres">
      <dgm:prSet presAssocID="{92FA89BD-1116-324D-97C8-88FE2DB3F9E8}" presName="hierChild1" presStyleCnt="0">
        <dgm:presLayoutVars>
          <dgm:chPref val="1"/>
          <dgm:dir/>
          <dgm:animOne val="branch"/>
          <dgm:animLvl val="lvl"/>
          <dgm:resizeHandles/>
        </dgm:presLayoutVars>
      </dgm:prSet>
      <dgm:spPr/>
    </dgm:pt>
    <dgm:pt modelId="{E42C87E1-7929-CA48-A7F8-C039368070D9}" type="pres">
      <dgm:prSet presAssocID="{068AB26D-4CFD-9E4C-A174-AB8867C02A29}" presName="hierRoot1" presStyleCnt="0"/>
      <dgm:spPr/>
    </dgm:pt>
    <dgm:pt modelId="{931FC99A-3F62-9146-A872-FB474F6A460C}" type="pres">
      <dgm:prSet presAssocID="{068AB26D-4CFD-9E4C-A174-AB8867C02A29}" presName="composite" presStyleCnt="0"/>
      <dgm:spPr/>
    </dgm:pt>
    <dgm:pt modelId="{AA48DA74-07C8-5A45-AC22-9059F1952567}" type="pres">
      <dgm:prSet presAssocID="{068AB26D-4CFD-9E4C-A174-AB8867C02A29}" presName="background" presStyleLbl="node0" presStyleIdx="0" presStyleCnt="5"/>
      <dgm:spPr/>
    </dgm:pt>
    <dgm:pt modelId="{913AF7D1-B9F3-6846-94A7-D99908AC9A87}" type="pres">
      <dgm:prSet presAssocID="{068AB26D-4CFD-9E4C-A174-AB8867C02A29}" presName="text" presStyleLbl="fgAcc0" presStyleIdx="0" presStyleCnt="5" custLinFactY="-100000" custLinFactNeighborX="5253" custLinFactNeighborY="-109857">
        <dgm:presLayoutVars>
          <dgm:chPref val="3"/>
        </dgm:presLayoutVars>
      </dgm:prSet>
      <dgm:spPr/>
    </dgm:pt>
    <dgm:pt modelId="{3448DE12-6E0A-3745-A0E4-AE081ADBBD81}" type="pres">
      <dgm:prSet presAssocID="{068AB26D-4CFD-9E4C-A174-AB8867C02A29}" presName="hierChild2" presStyleCnt="0"/>
      <dgm:spPr/>
    </dgm:pt>
    <dgm:pt modelId="{7C05869D-DCE5-224E-9A1D-1E964D1EC942}" type="pres">
      <dgm:prSet presAssocID="{B61EB01F-3255-E448-843C-0813C908709C}" presName="hierRoot1" presStyleCnt="0"/>
      <dgm:spPr/>
    </dgm:pt>
    <dgm:pt modelId="{712FC35D-374A-B145-ADBF-F81021E6AAED}" type="pres">
      <dgm:prSet presAssocID="{B61EB01F-3255-E448-843C-0813C908709C}" presName="composite" presStyleCnt="0"/>
      <dgm:spPr/>
    </dgm:pt>
    <dgm:pt modelId="{12211905-1138-A64D-A172-424F7AF19CF4}" type="pres">
      <dgm:prSet presAssocID="{B61EB01F-3255-E448-843C-0813C908709C}" presName="background" presStyleLbl="node0" presStyleIdx="1" presStyleCnt="5"/>
      <dgm:spPr/>
    </dgm:pt>
    <dgm:pt modelId="{6D46C026-68A7-5742-AF4E-074BC1F884E1}" type="pres">
      <dgm:prSet presAssocID="{B61EB01F-3255-E448-843C-0813C908709C}" presName="text" presStyleLbl="fgAcc0" presStyleIdx="1" presStyleCnt="5" custLinFactY="-23900" custLinFactNeighborX="3113" custLinFactNeighborY="-100000">
        <dgm:presLayoutVars>
          <dgm:chPref val="3"/>
        </dgm:presLayoutVars>
      </dgm:prSet>
      <dgm:spPr/>
    </dgm:pt>
    <dgm:pt modelId="{092DFB7B-E14C-BF4B-A228-DFBBA633F7EC}" type="pres">
      <dgm:prSet presAssocID="{B61EB01F-3255-E448-843C-0813C908709C}" presName="hierChild2" presStyleCnt="0"/>
      <dgm:spPr/>
    </dgm:pt>
    <dgm:pt modelId="{3C73DDA4-5490-F240-9461-3B45FE3D6ADC}" type="pres">
      <dgm:prSet presAssocID="{6061AE15-8788-1048-B0F2-AB4BFD703868}" presName="hierRoot1" presStyleCnt="0"/>
      <dgm:spPr/>
    </dgm:pt>
    <dgm:pt modelId="{11D0DCB3-FD71-3F48-A37C-72F2FE4D1034}" type="pres">
      <dgm:prSet presAssocID="{6061AE15-8788-1048-B0F2-AB4BFD703868}" presName="composite" presStyleCnt="0"/>
      <dgm:spPr/>
    </dgm:pt>
    <dgm:pt modelId="{C5144ED8-933C-1B48-8D11-257811EF2561}" type="pres">
      <dgm:prSet presAssocID="{6061AE15-8788-1048-B0F2-AB4BFD703868}" presName="background" presStyleLbl="node0" presStyleIdx="2" presStyleCnt="5"/>
      <dgm:spPr/>
    </dgm:pt>
    <dgm:pt modelId="{297D322A-B2A9-5C43-975C-6419BB181B8E}" type="pres">
      <dgm:prSet presAssocID="{6061AE15-8788-1048-B0F2-AB4BFD703868}" presName="text" presStyleLbl="fgAcc0" presStyleIdx="2" presStyleCnt="5">
        <dgm:presLayoutVars>
          <dgm:chPref val="3"/>
        </dgm:presLayoutVars>
      </dgm:prSet>
      <dgm:spPr/>
    </dgm:pt>
    <dgm:pt modelId="{B3B8C628-2C1D-C341-987F-15C3698181B5}" type="pres">
      <dgm:prSet presAssocID="{6061AE15-8788-1048-B0F2-AB4BFD703868}" presName="hierChild2" presStyleCnt="0"/>
      <dgm:spPr/>
    </dgm:pt>
    <dgm:pt modelId="{EA4250D9-34D5-5E4E-A24E-38A4F95D2913}" type="pres">
      <dgm:prSet presAssocID="{895AE01B-6F9C-BB4E-A002-7ABAE5B78A16}" presName="hierRoot1" presStyleCnt="0"/>
      <dgm:spPr/>
    </dgm:pt>
    <dgm:pt modelId="{04569210-A2AC-2A45-8E19-DD23236ABF8D}" type="pres">
      <dgm:prSet presAssocID="{895AE01B-6F9C-BB4E-A002-7ABAE5B78A16}" presName="composite" presStyleCnt="0"/>
      <dgm:spPr/>
    </dgm:pt>
    <dgm:pt modelId="{C6195375-255E-164A-A511-E4D563E7E84E}" type="pres">
      <dgm:prSet presAssocID="{895AE01B-6F9C-BB4E-A002-7ABAE5B78A16}" presName="background" presStyleLbl="node0" presStyleIdx="3" presStyleCnt="5"/>
      <dgm:spPr/>
    </dgm:pt>
    <dgm:pt modelId="{FE5F2D3A-07E8-5B4E-88DF-D345FCC274BF}" type="pres">
      <dgm:prSet presAssocID="{895AE01B-6F9C-BB4E-A002-7ABAE5B78A16}" presName="text" presStyleLbl="fgAcc0" presStyleIdx="3" presStyleCnt="5" custLinFactY="25376" custLinFactNeighborX="-1167" custLinFactNeighborY="100000">
        <dgm:presLayoutVars>
          <dgm:chPref val="3"/>
        </dgm:presLayoutVars>
      </dgm:prSet>
      <dgm:spPr/>
    </dgm:pt>
    <dgm:pt modelId="{7982E46A-28C7-D842-B2FB-17E37C9E6040}" type="pres">
      <dgm:prSet presAssocID="{895AE01B-6F9C-BB4E-A002-7ABAE5B78A16}" presName="hierChild2" presStyleCnt="0"/>
      <dgm:spPr/>
    </dgm:pt>
    <dgm:pt modelId="{7789F0FC-5FCE-1345-823B-071DB6BDEA9F}" type="pres">
      <dgm:prSet presAssocID="{E7959769-F8B0-3448-94F6-C6A9B40CA168}" presName="hierRoot1" presStyleCnt="0"/>
      <dgm:spPr/>
    </dgm:pt>
    <dgm:pt modelId="{43907289-1915-814A-860C-3E18FAF916D8}" type="pres">
      <dgm:prSet presAssocID="{E7959769-F8B0-3448-94F6-C6A9B40CA168}" presName="composite" presStyleCnt="0"/>
      <dgm:spPr/>
    </dgm:pt>
    <dgm:pt modelId="{CDE3062D-FF32-8E4E-9EF4-D87D53435C1F}" type="pres">
      <dgm:prSet presAssocID="{E7959769-F8B0-3448-94F6-C6A9B40CA168}" presName="background" presStyleLbl="node0" presStyleIdx="4" presStyleCnt="5"/>
      <dgm:spPr/>
    </dgm:pt>
    <dgm:pt modelId="{8AB8A0B0-B803-DC4A-A0A0-7E45D900705C}" type="pres">
      <dgm:prSet presAssocID="{E7959769-F8B0-3448-94F6-C6A9B40CA168}" presName="text" presStyleLbl="fgAcc0" presStyleIdx="4" presStyleCnt="5" custLinFactY="100000" custLinFactNeighborX="2151" custLinFactNeighborY="154312">
        <dgm:presLayoutVars>
          <dgm:chPref val="3"/>
        </dgm:presLayoutVars>
      </dgm:prSet>
      <dgm:spPr/>
    </dgm:pt>
    <dgm:pt modelId="{F1E07AB8-D1E0-C947-8D7D-8AB75D3F23C4}" type="pres">
      <dgm:prSet presAssocID="{E7959769-F8B0-3448-94F6-C6A9B40CA168}" presName="hierChild2" presStyleCnt="0"/>
      <dgm:spPr/>
    </dgm:pt>
  </dgm:ptLst>
  <dgm:cxnLst>
    <dgm:cxn modelId="{E279E903-9A7E-B34F-9661-DE17B3F21575}" type="presOf" srcId="{B61EB01F-3255-E448-843C-0813C908709C}" destId="{6D46C026-68A7-5742-AF4E-074BC1F884E1}" srcOrd="0" destOrd="0" presId="urn:microsoft.com/office/officeart/2005/8/layout/hierarchy1"/>
    <dgm:cxn modelId="{A7F95E04-5640-9F40-85BF-0CEA1BFA3741}" srcId="{92FA89BD-1116-324D-97C8-88FE2DB3F9E8}" destId="{895AE01B-6F9C-BB4E-A002-7ABAE5B78A16}" srcOrd="3" destOrd="0" parTransId="{729079CE-ECB0-7A45-9179-F79E02618CD5}" sibTransId="{232DA005-3DB1-E04A-99C6-A9434DDE18D3}"/>
    <dgm:cxn modelId="{91A7630B-B744-574C-9D37-FE7F3546AF68}" type="presOf" srcId="{068AB26D-4CFD-9E4C-A174-AB8867C02A29}" destId="{913AF7D1-B9F3-6846-94A7-D99908AC9A87}" srcOrd="0" destOrd="0" presId="urn:microsoft.com/office/officeart/2005/8/layout/hierarchy1"/>
    <dgm:cxn modelId="{BB6D603F-0613-7247-A8C0-0F994BE8C913}" srcId="{92FA89BD-1116-324D-97C8-88FE2DB3F9E8}" destId="{E7959769-F8B0-3448-94F6-C6A9B40CA168}" srcOrd="4" destOrd="0" parTransId="{6B7CE556-39CD-C641-8A79-E73956A1C253}" sibTransId="{31922106-302F-0E44-A313-6D3EA063490B}"/>
    <dgm:cxn modelId="{2F13B68C-D465-5C48-AD8E-698DC33478E5}" srcId="{92FA89BD-1116-324D-97C8-88FE2DB3F9E8}" destId="{6061AE15-8788-1048-B0F2-AB4BFD703868}" srcOrd="2" destOrd="0" parTransId="{ED0C1CDD-0CC2-1640-8034-B4A5B9EFCD7A}" sibTransId="{E60C307D-090B-5B41-BDBF-5D633537D7BD}"/>
    <dgm:cxn modelId="{1985FEC8-0546-8649-8743-6A74CF30190E}" type="presOf" srcId="{E7959769-F8B0-3448-94F6-C6A9B40CA168}" destId="{8AB8A0B0-B803-DC4A-A0A0-7E45D900705C}" srcOrd="0" destOrd="0" presId="urn:microsoft.com/office/officeart/2005/8/layout/hierarchy1"/>
    <dgm:cxn modelId="{02397ACA-8E98-294D-98DF-0E68072B417E}" type="presOf" srcId="{895AE01B-6F9C-BB4E-A002-7ABAE5B78A16}" destId="{FE5F2D3A-07E8-5B4E-88DF-D345FCC274BF}" srcOrd="0" destOrd="0" presId="urn:microsoft.com/office/officeart/2005/8/layout/hierarchy1"/>
    <dgm:cxn modelId="{CE0D4EDE-2517-FA42-8909-C851D9A1E132}" srcId="{92FA89BD-1116-324D-97C8-88FE2DB3F9E8}" destId="{B61EB01F-3255-E448-843C-0813C908709C}" srcOrd="1" destOrd="0" parTransId="{B3781EA8-B71B-414E-8CE3-304268965574}" sibTransId="{48C15F19-CC9A-FA4E-98CB-651D3D84BA1A}"/>
    <dgm:cxn modelId="{14F81DE7-E285-5041-BD7D-1C6C0E0658B0}" srcId="{92FA89BD-1116-324D-97C8-88FE2DB3F9E8}" destId="{068AB26D-4CFD-9E4C-A174-AB8867C02A29}" srcOrd="0" destOrd="0" parTransId="{502DAB36-1928-9E4E-8ECF-F64517C71482}" sibTransId="{93BF055A-D774-684E-97E6-98DE66B0102C}"/>
    <dgm:cxn modelId="{9D7577EB-867C-5B47-ABC3-669FE2836611}" type="presOf" srcId="{92FA89BD-1116-324D-97C8-88FE2DB3F9E8}" destId="{9F3805DB-70C8-BD4E-8D37-61EBD4D9E5E6}" srcOrd="0" destOrd="0" presId="urn:microsoft.com/office/officeart/2005/8/layout/hierarchy1"/>
    <dgm:cxn modelId="{963393FE-A5B7-AD4E-A666-7833361FC71E}" type="presOf" srcId="{6061AE15-8788-1048-B0F2-AB4BFD703868}" destId="{297D322A-B2A9-5C43-975C-6419BB181B8E}" srcOrd="0" destOrd="0" presId="urn:microsoft.com/office/officeart/2005/8/layout/hierarchy1"/>
    <dgm:cxn modelId="{DC3D77B5-8C4B-2B4D-8191-ED44C6CCF2E6}" type="presParOf" srcId="{9F3805DB-70C8-BD4E-8D37-61EBD4D9E5E6}" destId="{E42C87E1-7929-CA48-A7F8-C039368070D9}" srcOrd="0" destOrd="0" presId="urn:microsoft.com/office/officeart/2005/8/layout/hierarchy1"/>
    <dgm:cxn modelId="{C8092223-B438-DF4B-985F-8E5B62E334E9}" type="presParOf" srcId="{E42C87E1-7929-CA48-A7F8-C039368070D9}" destId="{931FC99A-3F62-9146-A872-FB474F6A460C}" srcOrd="0" destOrd="0" presId="urn:microsoft.com/office/officeart/2005/8/layout/hierarchy1"/>
    <dgm:cxn modelId="{3C55B9EE-A4ED-BB43-9AC8-4D1B34D6509A}" type="presParOf" srcId="{931FC99A-3F62-9146-A872-FB474F6A460C}" destId="{AA48DA74-07C8-5A45-AC22-9059F1952567}" srcOrd="0" destOrd="0" presId="urn:microsoft.com/office/officeart/2005/8/layout/hierarchy1"/>
    <dgm:cxn modelId="{76F6004B-10E0-824A-9DB5-EABE4CCD647E}" type="presParOf" srcId="{931FC99A-3F62-9146-A872-FB474F6A460C}" destId="{913AF7D1-B9F3-6846-94A7-D99908AC9A87}" srcOrd="1" destOrd="0" presId="urn:microsoft.com/office/officeart/2005/8/layout/hierarchy1"/>
    <dgm:cxn modelId="{8939BDE6-F010-8845-B45B-6D197A721C0D}" type="presParOf" srcId="{E42C87E1-7929-CA48-A7F8-C039368070D9}" destId="{3448DE12-6E0A-3745-A0E4-AE081ADBBD81}" srcOrd="1" destOrd="0" presId="urn:microsoft.com/office/officeart/2005/8/layout/hierarchy1"/>
    <dgm:cxn modelId="{A903BA56-3CB8-A848-A7BA-D17559D86B5B}" type="presParOf" srcId="{9F3805DB-70C8-BD4E-8D37-61EBD4D9E5E6}" destId="{7C05869D-DCE5-224E-9A1D-1E964D1EC942}" srcOrd="1" destOrd="0" presId="urn:microsoft.com/office/officeart/2005/8/layout/hierarchy1"/>
    <dgm:cxn modelId="{A0673883-AA21-B147-BAE0-D60B8832DC02}" type="presParOf" srcId="{7C05869D-DCE5-224E-9A1D-1E964D1EC942}" destId="{712FC35D-374A-B145-ADBF-F81021E6AAED}" srcOrd="0" destOrd="0" presId="urn:microsoft.com/office/officeart/2005/8/layout/hierarchy1"/>
    <dgm:cxn modelId="{4F02EE5B-49CB-0946-BC4F-C46CFC361691}" type="presParOf" srcId="{712FC35D-374A-B145-ADBF-F81021E6AAED}" destId="{12211905-1138-A64D-A172-424F7AF19CF4}" srcOrd="0" destOrd="0" presId="urn:microsoft.com/office/officeart/2005/8/layout/hierarchy1"/>
    <dgm:cxn modelId="{589C6880-325D-0847-8F85-204ABB59CEFF}" type="presParOf" srcId="{712FC35D-374A-B145-ADBF-F81021E6AAED}" destId="{6D46C026-68A7-5742-AF4E-074BC1F884E1}" srcOrd="1" destOrd="0" presId="urn:microsoft.com/office/officeart/2005/8/layout/hierarchy1"/>
    <dgm:cxn modelId="{6B0433FC-C803-EF4C-A957-FA0914B722E3}" type="presParOf" srcId="{7C05869D-DCE5-224E-9A1D-1E964D1EC942}" destId="{092DFB7B-E14C-BF4B-A228-DFBBA633F7EC}" srcOrd="1" destOrd="0" presId="urn:microsoft.com/office/officeart/2005/8/layout/hierarchy1"/>
    <dgm:cxn modelId="{D07AF4CA-358D-B54B-9CFD-5441A294A762}" type="presParOf" srcId="{9F3805DB-70C8-BD4E-8D37-61EBD4D9E5E6}" destId="{3C73DDA4-5490-F240-9461-3B45FE3D6ADC}" srcOrd="2" destOrd="0" presId="urn:microsoft.com/office/officeart/2005/8/layout/hierarchy1"/>
    <dgm:cxn modelId="{34751E35-06EB-EF48-91BF-FAE972F25B95}" type="presParOf" srcId="{3C73DDA4-5490-F240-9461-3B45FE3D6ADC}" destId="{11D0DCB3-FD71-3F48-A37C-72F2FE4D1034}" srcOrd="0" destOrd="0" presId="urn:microsoft.com/office/officeart/2005/8/layout/hierarchy1"/>
    <dgm:cxn modelId="{D79BDA91-912C-D943-97E1-3CFFFE88C00F}" type="presParOf" srcId="{11D0DCB3-FD71-3F48-A37C-72F2FE4D1034}" destId="{C5144ED8-933C-1B48-8D11-257811EF2561}" srcOrd="0" destOrd="0" presId="urn:microsoft.com/office/officeart/2005/8/layout/hierarchy1"/>
    <dgm:cxn modelId="{B4D0C556-6648-614C-AA9D-6E3B876A532A}" type="presParOf" srcId="{11D0DCB3-FD71-3F48-A37C-72F2FE4D1034}" destId="{297D322A-B2A9-5C43-975C-6419BB181B8E}" srcOrd="1" destOrd="0" presId="urn:microsoft.com/office/officeart/2005/8/layout/hierarchy1"/>
    <dgm:cxn modelId="{1B94BD15-BA6D-2A4D-A16E-2B08B6409EB0}" type="presParOf" srcId="{3C73DDA4-5490-F240-9461-3B45FE3D6ADC}" destId="{B3B8C628-2C1D-C341-987F-15C3698181B5}" srcOrd="1" destOrd="0" presId="urn:microsoft.com/office/officeart/2005/8/layout/hierarchy1"/>
    <dgm:cxn modelId="{5A01DFF1-C87C-0B44-A4E9-7F9F0231C875}" type="presParOf" srcId="{9F3805DB-70C8-BD4E-8D37-61EBD4D9E5E6}" destId="{EA4250D9-34D5-5E4E-A24E-38A4F95D2913}" srcOrd="3" destOrd="0" presId="urn:microsoft.com/office/officeart/2005/8/layout/hierarchy1"/>
    <dgm:cxn modelId="{CB5CCB35-2A17-7F43-80F3-254C0F99B694}" type="presParOf" srcId="{EA4250D9-34D5-5E4E-A24E-38A4F95D2913}" destId="{04569210-A2AC-2A45-8E19-DD23236ABF8D}" srcOrd="0" destOrd="0" presId="urn:microsoft.com/office/officeart/2005/8/layout/hierarchy1"/>
    <dgm:cxn modelId="{CF2CCA79-D534-274A-93C8-EB8A2FD6324E}" type="presParOf" srcId="{04569210-A2AC-2A45-8E19-DD23236ABF8D}" destId="{C6195375-255E-164A-A511-E4D563E7E84E}" srcOrd="0" destOrd="0" presId="urn:microsoft.com/office/officeart/2005/8/layout/hierarchy1"/>
    <dgm:cxn modelId="{006A7ECB-DD27-F847-A16F-9351096735FF}" type="presParOf" srcId="{04569210-A2AC-2A45-8E19-DD23236ABF8D}" destId="{FE5F2D3A-07E8-5B4E-88DF-D345FCC274BF}" srcOrd="1" destOrd="0" presId="urn:microsoft.com/office/officeart/2005/8/layout/hierarchy1"/>
    <dgm:cxn modelId="{75DC0981-8CB5-7C4C-A336-8074D0A284F7}" type="presParOf" srcId="{EA4250D9-34D5-5E4E-A24E-38A4F95D2913}" destId="{7982E46A-28C7-D842-B2FB-17E37C9E6040}" srcOrd="1" destOrd="0" presId="urn:microsoft.com/office/officeart/2005/8/layout/hierarchy1"/>
    <dgm:cxn modelId="{212E048D-46B2-9440-B10C-3DDDE27C9453}" type="presParOf" srcId="{9F3805DB-70C8-BD4E-8D37-61EBD4D9E5E6}" destId="{7789F0FC-5FCE-1345-823B-071DB6BDEA9F}" srcOrd="4" destOrd="0" presId="urn:microsoft.com/office/officeart/2005/8/layout/hierarchy1"/>
    <dgm:cxn modelId="{CCE7D8CE-F785-EB40-8F9F-4711BD2D4A45}" type="presParOf" srcId="{7789F0FC-5FCE-1345-823B-071DB6BDEA9F}" destId="{43907289-1915-814A-860C-3E18FAF916D8}" srcOrd="0" destOrd="0" presId="urn:microsoft.com/office/officeart/2005/8/layout/hierarchy1"/>
    <dgm:cxn modelId="{EA3E0537-72C1-6043-A11D-A8DCCD8CAD5A}" type="presParOf" srcId="{43907289-1915-814A-860C-3E18FAF916D8}" destId="{CDE3062D-FF32-8E4E-9EF4-D87D53435C1F}" srcOrd="0" destOrd="0" presId="urn:microsoft.com/office/officeart/2005/8/layout/hierarchy1"/>
    <dgm:cxn modelId="{4CBCF4FA-8A04-B94A-88E3-C6EBDF524786}" type="presParOf" srcId="{43907289-1915-814A-860C-3E18FAF916D8}" destId="{8AB8A0B0-B803-DC4A-A0A0-7E45D900705C}" srcOrd="1" destOrd="0" presId="urn:microsoft.com/office/officeart/2005/8/layout/hierarchy1"/>
    <dgm:cxn modelId="{94CBC341-2820-9E49-84AE-89C3EEE05CFE}" type="presParOf" srcId="{7789F0FC-5FCE-1345-823B-071DB6BDEA9F}" destId="{F1E07AB8-D1E0-C947-8D7D-8AB75D3F23C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FFC2AD-2120-3042-8A32-31F9309CC9FB}" type="doc">
      <dgm:prSet loTypeId="urn:microsoft.com/office/officeart/2005/8/layout/matrix2" loCatId="" qsTypeId="urn:microsoft.com/office/officeart/2005/8/quickstyle/simple5" qsCatId="simple" csTypeId="urn:microsoft.com/office/officeart/2005/8/colors/accent3_5" csCatId="accent3"/>
      <dgm:spPr/>
      <dgm:t>
        <a:bodyPr/>
        <a:lstStyle/>
        <a:p>
          <a:endParaRPr lang="en-US"/>
        </a:p>
      </dgm:t>
    </dgm:pt>
    <dgm:pt modelId="{842866CA-E23A-694A-9984-25A7E8AED435}">
      <dgm:prSet/>
      <dgm:spPr/>
      <dgm:t>
        <a:bodyPr/>
        <a:lstStyle/>
        <a:p>
          <a:pPr rtl="0"/>
          <a:r>
            <a:rPr lang="en-US"/>
            <a:t>Address field refers to a register rather than a main     memory address</a:t>
          </a:r>
        </a:p>
      </dgm:t>
    </dgm:pt>
    <dgm:pt modelId="{F1D45151-0E8F-1045-911C-85CF77258AC9}" type="parTrans" cxnId="{081224EF-5D8D-ED42-811C-E1522E33D711}">
      <dgm:prSet/>
      <dgm:spPr/>
      <dgm:t>
        <a:bodyPr/>
        <a:lstStyle/>
        <a:p>
          <a:endParaRPr lang="en-US"/>
        </a:p>
      </dgm:t>
    </dgm:pt>
    <dgm:pt modelId="{2AB330EA-A51B-4F4E-A6B6-CEF82F92C81D}" type="sibTrans" cxnId="{081224EF-5D8D-ED42-811C-E1522E33D711}">
      <dgm:prSet/>
      <dgm:spPr/>
      <dgm:t>
        <a:bodyPr/>
        <a:lstStyle/>
        <a:p>
          <a:endParaRPr lang="en-US"/>
        </a:p>
      </dgm:t>
    </dgm:pt>
    <dgm:pt modelId="{5D840648-1FBF-6E4D-AC0C-1EC503D4D81A}">
      <dgm:prSet/>
      <dgm:spPr/>
      <dgm:t>
        <a:bodyPr/>
        <a:lstStyle/>
        <a:p>
          <a:pPr rtl="0"/>
          <a:r>
            <a:rPr lang="en-US"/>
            <a:t>EA = R</a:t>
          </a:r>
        </a:p>
      </dgm:t>
    </dgm:pt>
    <dgm:pt modelId="{5BB619D8-1F9C-9546-980F-B77695D15651}" type="parTrans" cxnId="{B555B3F5-ED66-E840-A36F-07BA2E2A9CF7}">
      <dgm:prSet/>
      <dgm:spPr/>
      <dgm:t>
        <a:bodyPr/>
        <a:lstStyle/>
        <a:p>
          <a:endParaRPr lang="en-US"/>
        </a:p>
      </dgm:t>
    </dgm:pt>
    <dgm:pt modelId="{A3383831-092E-2B48-A77C-80075FC87C45}" type="sibTrans" cxnId="{B555B3F5-ED66-E840-A36F-07BA2E2A9CF7}">
      <dgm:prSet/>
      <dgm:spPr/>
      <dgm:t>
        <a:bodyPr/>
        <a:lstStyle/>
        <a:p>
          <a:endParaRPr lang="en-US"/>
        </a:p>
      </dgm:t>
    </dgm:pt>
    <dgm:pt modelId="{19414C10-82B8-A14A-B37F-2F3AC36FA104}">
      <dgm:prSet/>
      <dgm:spPr/>
      <dgm:t>
        <a:bodyPr/>
        <a:lstStyle/>
        <a:p>
          <a:pPr rtl="0"/>
          <a:r>
            <a:rPr lang="en-US"/>
            <a:t>Advantages:</a:t>
          </a:r>
        </a:p>
      </dgm:t>
    </dgm:pt>
    <dgm:pt modelId="{935CB947-14A1-444E-A8E1-F72DE166BA78}" type="parTrans" cxnId="{F6B3471A-F94B-E94E-B185-945F5DF348DB}">
      <dgm:prSet/>
      <dgm:spPr/>
      <dgm:t>
        <a:bodyPr/>
        <a:lstStyle/>
        <a:p>
          <a:endParaRPr lang="en-US"/>
        </a:p>
      </dgm:t>
    </dgm:pt>
    <dgm:pt modelId="{17287A93-A9CD-6040-B20F-7111E578754B}" type="sibTrans" cxnId="{F6B3471A-F94B-E94E-B185-945F5DF348DB}">
      <dgm:prSet/>
      <dgm:spPr/>
      <dgm:t>
        <a:bodyPr/>
        <a:lstStyle/>
        <a:p>
          <a:endParaRPr lang="en-US"/>
        </a:p>
      </dgm:t>
    </dgm:pt>
    <dgm:pt modelId="{228B42B7-D12A-0345-909A-CA849FEC2EA5}">
      <dgm:prSet/>
      <dgm:spPr/>
      <dgm:t>
        <a:bodyPr/>
        <a:lstStyle/>
        <a:p>
          <a:pPr rtl="0"/>
          <a:r>
            <a:rPr lang="en-US"/>
            <a:t>Only a small address field is needed in the instruction</a:t>
          </a:r>
        </a:p>
      </dgm:t>
    </dgm:pt>
    <dgm:pt modelId="{C5CC4FE1-85C4-5848-A85D-F3AA97448FB9}" type="parTrans" cxnId="{6357D273-498F-2246-B94A-055EE446F2DB}">
      <dgm:prSet/>
      <dgm:spPr/>
      <dgm:t>
        <a:bodyPr/>
        <a:lstStyle/>
        <a:p>
          <a:endParaRPr lang="en-US"/>
        </a:p>
      </dgm:t>
    </dgm:pt>
    <dgm:pt modelId="{86F8A5FF-6E75-6248-9D02-EE0D0C42A4FF}" type="sibTrans" cxnId="{6357D273-498F-2246-B94A-055EE446F2DB}">
      <dgm:prSet/>
      <dgm:spPr/>
      <dgm:t>
        <a:bodyPr/>
        <a:lstStyle/>
        <a:p>
          <a:endParaRPr lang="en-US"/>
        </a:p>
      </dgm:t>
    </dgm:pt>
    <dgm:pt modelId="{94B01D7F-C84F-7447-B636-1B66BF02BF30}">
      <dgm:prSet/>
      <dgm:spPr/>
      <dgm:t>
        <a:bodyPr/>
        <a:lstStyle/>
        <a:p>
          <a:pPr rtl="0"/>
          <a:r>
            <a:rPr lang="en-US"/>
            <a:t>No time-consuming memory references are required</a:t>
          </a:r>
        </a:p>
      </dgm:t>
    </dgm:pt>
    <dgm:pt modelId="{C2D1B592-94B5-6A4A-86C2-BC45ADC9953E}" type="parTrans" cxnId="{3FAC1522-DB11-6140-8746-48B742FDCD27}">
      <dgm:prSet/>
      <dgm:spPr/>
      <dgm:t>
        <a:bodyPr/>
        <a:lstStyle/>
        <a:p>
          <a:endParaRPr lang="en-US"/>
        </a:p>
      </dgm:t>
    </dgm:pt>
    <dgm:pt modelId="{037A529D-AD8D-094C-B91D-5FFE55990DC1}" type="sibTrans" cxnId="{3FAC1522-DB11-6140-8746-48B742FDCD27}">
      <dgm:prSet/>
      <dgm:spPr/>
      <dgm:t>
        <a:bodyPr/>
        <a:lstStyle/>
        <a:p>
          <a:endParaRPr lang="en-US"/>
        </a:p>
      </dgm:t>
    </dgm:pt>
    <dgm:pt modelId="{71B0F529-214F-E54F-AC27-3D0E4C6CFD22}">
      <dgm:prSet/>
      <dgm:spPr/>
      <dgm:t>
        <a:bodyPr/>
        <a:lstStyle/>
        <a:p>
          <a:pPr rtl="0"/>
          <a:r>
            <a:rPr lang="en-US"/>
            <a:t>Disadvantage:</a:t>
          </a:r>
        </a:p>
      </dgm:t>
    </dgm:pt>
    <dgm:pt modelId="{A524F364-DF01-C247-9424-B1930DCD15EC}" type="parTrans" cxnId="{FF1CE0EB-9B4A-F44E-9C77-1570AB00696E}">
      <dgm:prSet/>
      <dgm:spPr/>
      <dgm:t>
        <a:bodyPr/>
        <a:lstStyle/>
        <a:p>
          <a:endParaRPr lang="en-US"/>
        </a:p>
      </dgm:t>
    </dgm:pt>
    <dgm:pt modelId="{6239FD61-458F-6146-8BC3-7A6A5CAFC9DB}" type="sibTrans" cxnId="{FF1CE0EB-9B4A-F44E-9C77-1570AB00696E}">
      <dgm:prSet/>
      <dgm:spPr/>
      <dgm:t>
        <a:bodyPr/>
        <a:lstStyle/>
        <a:p>
          <a:endParaRPr lang="en-US"/>
        </a:p>
      </dgm:t>
    </dgm:pt>
    <dgm:pt modelId="{72928E03-60C9-2740-8035-0D953A6AE95E}">
      <dgm:prSet/>
      <dgm:spPr/>
      <dgm:t>
        <a:bodyPr/>
        <a:lstStyle/>
        <a:p>
          <a:pPr rtl="0"/>
          <a:r>
            <a:rPr lang="en-US"/>
            <a:t>The address space is very limited</a:t>
          </a:r>
        </a:p>
      </dgm:t>
    </dgm:pt>
    <dgm:pt modelId="{26724497-22DB-3140-ABA4-F93A95C272D1}" type="parTrans" cxnId="{6994A015-636B-8948-96D8-E4E3B0BA5C80}">
      <dgm:prSet/>
      <dgm:spPr/>
      <dgm:t>
        <a:bodyPr/>
        <a:lstStyle/>
        <a:p>
          <a:endParaRPr lang="en-US"/>
        </a:p>
      </dgm:t>
    </dgm:pt>
    <dgm:pt modelId="{A00AEF3A-9F30-E84E-AB6A-551D8E3AE0C3}" type="sibTrans" cxnId="{6994A015-636B-8948-96D8-E4E3B0BA5C80}">
      <dgm:prSet/>
      <dgm:spPr/>
      <dgm:t>
        <a:bodyPr/>
        <a:lstStyle/>
        <a:p>
          <a:endParaRPr lang="en-US"/>
        </a:p>
      </dgm:t>
    </dgm:pt>
    <dgm:pt modelId="{BF57F61A-A915-AE4D-85A1-3D51196DC795}" type="pres">
      <dgm:prSet presAssocID="{C3FFC2AD-2120-3042-8A32-31F9309CC9FB}" presName="matrix" presStyleCnt="0">
        <dgm:presLayoutVars>
          <dgm:chMax val="1"/>
          <dgm:dir/>
          <dgm:resizeHandles val="exact"/>
        </dgm:presLayoutVars>
      </dgm:prSet>
      <dgm:spPr/>
    </dgm:pt>
    <dgm:pt modelId="{A50EB2B9-06E1-6345-90F8-9577C98DD49A}" type="pres">
      <dgm:prSet presAssocID="{C3FFC2AD-2120-3042-8A32-31F9309CC9FB}" presName="axisShape" presStyleLbl="bgShp" presStyleIdx="0" presStyleCnt="1"/>
      <dgm:spPr/>
    </dgm:pt>
    <dgm:pt modelId="{0C4F3843-8CA9-7B47-94BF-4616B2186CF3}" type="pres">
      <dgm:prSet presAssocID="{C3FFC2AD-2120-3042-8A32-31F9309CC9FB}" presName="rect1" presStyleLbl="node1" presStyleIdx="0" presStyleCnt="4">
        <dgm:presLayoutVars>
          <dgm:chMax val="0"/>
          <dgm:chPref val="0"/>
          <dgm:bulletEnabled val="1"/>
        </dgm:presLayoutVars>
      </dgm:prSet>
      <dgm:spPr/>
    </dgm:pt>
    <dgm:pt modelId="{4994DBF4-399F-B847-B5E1-56CF3D810B3F}" type="pres">
      <dgm:prSet presAssocID="{C3FFC2AD-2120-3042-8A32-31F9309CC9FB}" presName="rect2" presStyleLbl="node1" presStyleIdx="1" presStyleCnt="4">
        <dgm:presLayoutVars>
          <dgm:chMax val="0"/>
          <dgm:chPref val="0"/>
          <dgm:bulletEnabled val="1"/>
        </dgm:presLayoutVars>
      </dgm:prSet>
      <dgm:spPr/>
    </dgm:pt>
    <dgm:pt modelId="{70BCC0E4-5247-B048-ACFC-F17CBC026825}" type="pres">
      <dgm:prSet presAssocID="{C3FFC2AD-2120-3042-8A32-31F9309CC9FB}" presName="rect3" presStyleLbl="node1" presStyleIdx="2" presStyleCnt="4">
        <dgm:presLayoutVars>
          <dgm:chMax val="0"/>
          <dgm:chPref val="0"/>
          <dgm:bulletEnabled val="1"/>
        </dgm:presLayoutVars>
      </dgm:prSet>
      <dgm:spPr/>
    </dgm:pt>
    <dgm:pt modelId="{A3664F60-92EC-F04A-A8E6-72B11CB21727}" type="pres">
      <dgm:prSet presAssocID="{C3FFC2AD-2120-3042-8A32-31F9309CC9FB}" presName="rect4" presStyleLbl="node1" presStyleIdx="3" presStyleCnt="4">
        <dgm:presLayoutVars>
          <dgm:chMax val="0"/>
          <dgm:chPref val="0"/>
          <dgm:bulletEnabled val="1"/>
        </dgm:presLayoutVars>
      </dgm:prSet>
      <dgm:spPr/>
    </dgm:pt>
  </dgm:ptLst>
  <dgm:cxnLst>
    <dgm:cxn modelId="{6994A015-636B-8948-96D8-E4E3B0BA5C80}" srcId="{71B0F529-214F-E54F-AC27-3D0E4C6CFD22}" destId="{72928E03-60C9-2740-8035-0D953A6AE95E}" srcOrd="0" destOrd="0" parTransId="{26724497-22DB-3140-ABA4-F93A95C272D1}" sibTransId="{A00AEF3A-9F30-E84E-AB6A-551D8E3AE0C3}"/>
    <dgm:cxn modelId="{F6B3471A-F94B-E94E-B185-945F5DF348DB}" srcId="{C3FFC2AD-2120-3042-8A32-31F9309CC9FB}" destId="{19414C10-82B8-A14A-B37F-2F3AC36FA104}" srcOrd="2" destOrd="0" parTransId="{935CB947-14A1-444E-A8E1-F72DE166BA78}" sibTransId="{17287A93-A9CD-6040-B20F-7111E578754B}"/>
    <dgm:cxn modelId="{3FAC1522-DB11-6140-8746-48B742FDCD27}" srcId="{19414C10-82B8-A14A-B37F-2F3AC36FA104}" destId="{94B01D7F-C84F-7447-B636-1B66BF02BF30}" srcOrd="1" destOrd="0" parTransId="{C2D1B592-94B5-6A4A-86C2-BC45ADC9953E}" sibTransId="{037A529D-AD8D-094C-B91D-5FFE55990DC1}"/>
    <dgm:cxn modelId="{B2DB5E2F-911E-484B-8F42-20247F306EBC}" type="presOf" srcId="{72928E03-60C9-2740-8035-0D953A6AE95E}" destId="{A3664F60-92EC-F04A-A8E6-72B11CB21727}" srcOrd="0" destOrd="1" presId="urn:microsoft.com/office/officeart/2005/8/layout/matrix2"/>
    <dgm:cxn modelId="{EE9CC55F-0BA5-BF40-BB64-A052357EDF88}" type="presOf" srcId="{5D840648-1FBF-6E4D-AC0C-1EC503D4D81A}" destId="{4994DBF4-399F-B847-B5E1-56CF3D810B3F}" srcOrd="0" destOrd="0" presId="urn:microsoft.com/office/officeart/2005/8/layout/matrix2"/>
    <dgm:cxn modelId="{C0500252-ED8B-5F4D-8C12-37A636124CB3}" type="presOf" srcId="{228B42B7-D12A-0345-909A-CA849FEC2EA5}" destId="{70BCC0E4-5247-B048-ACFC-F17CBC026825}" srcOrd="0" destOrd="1" presId="urn:microsoft.com/office/officeart/2005/8/layout/matrix2"/>
    <dgm:cxn modelId="{6357D273-498F-2246-B94A-055EE446F2DB}" srcId="{19414C10-82B8-A14A-B37F-2F3AC36FA104}" destId="{228B42B7-D12A-0345-909A-CA849FEC2EA5}" srcOrd="0" destOrd="0" parTransId="{C5CC4FE1-85C4-5848-A85D-F3AA97448FB9}" sibTransId="{86F8A5FF-6E75-6248-9D02-EE0D0C42A4FF}"/>
    <dgm:cxn modelId="{E8A85680-B06B-394C-A47B-A29F297AEDE8}" type="presOf" srcId="{C3FFC2AD-2120-3042-8A32-31F9309CC9FB}" destId="{BF57F61A-A915-AE4D-85A1-3D51196DC795}" srcOrd="0" destOrd="0" presId="urn:microsoft.com/office/officeart/2005/8/layout/matrix2"/>
    <dgm:cxn modelId="{D37A96CB-6093-A244-91C7-DF2ADB4F1C71}" type="presOf" srcId="{842866CA-E23A-694A-9984-25A7E8AED435}" destId="{0C4F3843-8CA9-7B47-94BF-4616B2186CF3}" srcOrd="0" destOrd="0" presId="urn:microsoft.com/office/officeart/2005/8/layout/matrix2"/>
    <dgm:cxn modelId="{6A2DD2D3-2053-724F-88BD-C234932EF65E}" type="presOf" srcId="{94B01D7F-C84F-7447-B636-1B66BF02BF30}" destId="{70BCC0E4-5247-B048-ACFC-F17CBC026825}" srcOrd="0" destOrd="2" presId="urn:microsoft.com/office/officeart/2005/8/layout/matrix2"/>
    <dgm:cxn modelId="{2DC2E8D8-77DA-684C-AD40-06B92D3BEF5D}" type="presOf" srcId="{71B0F529-214F-E54F-AC27-3D0E4C6CFD22}" destId="{A3664F60-92EC-F04A-A8E6-72B11CB21727}" srcOrd="0" destOrd="0" presId="urn:microsoft.com/office/officeart/2005/8/layout/matrix2"/>
    <dgm:cxn modelId="{3C183CE5-EF37-104E-A289-3DA79A7826F0}" type="presOf" srcId="{19414C10-82B8-A14A-B37F-2F3AC36FA104}" destId="{70BCC0E4-5247-B048-ACFC-F17CBC026825}" srcOrd="0" destOrd="0" presId="urn:microsoft.com/office/officeart/2005/8/layout/matrix2"/>
    <dgm:cxn modelId="{FF1CE0EB-9B4A-F44E-9C77-1570AB00696E}" srcId="{C3FFC2AD-2120-3042-8A32-31F9309CC9FB}" destId="{71B0F529-214F-E54F-AC27-3D0E4C6CFD22}" srcOrd="3" destOrd="0" parTransId="{A524F364-DF01-C247-9424-B1930DCD15EC}" sibTransId="{6239FD61-458F-6146-8BC3-7A6A5CAFC9DB}"/>
    <dgm:cxn modelId="{081224EF-5D8D-ED42-811C-E1522E33D711}" srcId="{C3FFC2AD-2120-3042-8A32-31F9309CC9FB}" destId="{842866CA-E23A-694A-9984-25A7E8AED435}" srcOrd="0" destOrd="0" parTransId="{F1D45151-0E8F-1045-911C-85CF77258AC9}" sibTransId="{2AB330EA-A51B-4F4E-A6B6-CEF82F92C81D}"/>
    <dgm:cxn modelId="{B555B3F5-ED66-E840-A36F-07BA2E2A9CF7}" srcId="{C3FFC2AD-2120-3042-8A32-31F9309CC9FB}" destId="{5D840648-1FBF-6E4D-AC0C-1EC503D4D81A}" srcOrd="1" destOrd="0" parTransId="{5BB619D8-1F9C-9546-980F-B77695D15651}" sibTransId="{A3383831-092E-2B48-A77C-80075FC87C45}"/>
    <dgm:cxn modelId="{496BBC38-16E3-A941-9157-018F04A5149F}" type="presParOf" srcId="{BF57F61A-A915-AE4D-85A1-3D51196DC795}" destId="{A50EB2B9-06E1-6345-90F8-9577C98DD49A}" srcOrd="0" destOrd="0" presId="urn:microsoft.com/office/officeart/2005/8/layout/matrix2"/>
    <dgm:cxn modelId="{F4BB2BC2-623B-C746-BC6F-3B4C7681BFE8}" type="presParOf" srcId="{BF57F61A-A915-AE4D-85A1-3D51196DC795}" destId="{0C4F3843-8CA9-7B47-94BF-4616B2186CF3}" srcOrd="1" destOrd="0" presId="urn:microsoft.com/office/officeart/2005/8/layout/matrix2"/>
    <dgm:cxn modelId="{2FCE28E6-A930-7740-945B-5E4687284486}" type="presParOf" srcId="{BF57F61A-A915-AE4D-85A1-3D51196DC795}" destId="{4994DBF4-399F-B847-B5E1-56CF3D810B3F}" srcOrd="2" destOrd="0" presId="urn:microsoft.com/office/officeart/2005/8/layout/matrix2"/>
    <dgm:cxn modelId="{CA973C86-54AE-EE48-894E-43328396BDA3}" type="presParOf" srcId="{BF57F61A-A915-AE4D-85A1-3D51196DC795}" destId="{70BCC0E4-5247-B048-ACFC-F17CBC026825}" srcOrd="3" destOrd="0" presId="urn:microsoft.com/office/officeart/2005/8/layout/matrix2"/>
    <dgm:cxn modelId="{9B5BF20E-5CEF-BB4D-87D4-B602CBD78C6C}" type="presParOf" srcId="{BF57F61A-A915-AE4D-85A1-3D51196DC795}" destId="{A3664F60-92EC-F04A-A8E6-72B11CB21727}"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F248E7-38A3-224F-A4F3-AE55B097C879}" type="doc">
      <dgm:prSet loTypeId="urn:microsoft.com/office/officeart/2005/8/layout/vList2" loCatId="" qsTypeId="urn:microsoft.com/office/officeart/2005/8/quickstyle/simple4" qsCatId="simple" csTypeId="urn:microsoft.com/office/officeart/2005/8/colors/accent4_2" csCatId="accent4"/>
      <dgm:spPr/>
      <dgm:t>
        <a:bodyPr/>
        <a:lstStyle/>
        <a:p>
          <a:endParaRPr lang="en-US"/>
        </a:p>
      </dgm:t>
    </dgm:pt>
    <dgm:pt modelId="{A8B2DE56-E158-8A4B-99C6-7C7FF05DFB55}">
      <dgm:prSet/>
      <dgm:spPr/>
      <dgm:t>
        <a:bodyPr/>
        <a:lstStyle/>
        <a:p>
          <a:pPr rtl="0"/>
          <a:r>
            <a:rPr lang="en-US" dirty="0">
              <a:solidFill>
                <a:schemeClr val="accent2"/>
              </a:solidFill>
            </a:rPr>
            <a:t>The implicitly referenced register is the program counter (PC)</a:t>
          </a:r>
        </a:p>
      </dgm:t>
    </dgm:pt>
    <dgm:pt modelId="{1C4E7D2F-120A-9C42-8C03-8E1CF4E1D371}" type="parTrans" cxnId="{6CD74F0F-D712-A545-8A2D-BB4F16C81E95}">
      <dgm:prSet/>
      <dgm:spPr/>
      <dgm:t>
        <a:bodyPr/>
        <a:lstStyle/>
        <a:p>
          <a:endParaRPr lang="en-US"/>
        </a:p>
      </dgm:t>
    </dgm:pt>
    <dgm:pt modelId="{75E6ADF4-2DBA-574D-91C6-3DC2F6502AAB}" type="sibTrans" cxnId="{6CD74F0F-D712-A545-8A2D-BB4F16C81E95}">
      <dgm:prSet/>
      <dgm:spPr/>
      <dgm:t>
        <a:bodyPr/>
        <a:lstStyle/>
        <a:p>
          <a:endParaRPr lang="en-US"/>
        </a:p>
      </dgm:t>
    </dgm:pt>
    <dgm:pt modelId="{DF4BFC8F-0AC4-3645-BA66-3C4C28C12E92}">
      <dgm:prSet/>
      <dgm:spPr/>
      <dgm:t>
        <a:bodyPr/>
        <a:lstStyle/>
        <a:p>
          <a:pPr rtl="0"/>
          <a:r>
            <a:rPr lang="en-US" dirty="0">
              <a:solidFill>
                <a:schemeClr val="accent2"/>
              </a:solidFill>
            </a:rPr>
            <a:t>The next instruction address is added to the address field to produce the EA</a:t>
          </a:r>
        </a:p>
      </dgm:t>
    </dgm:pt>
    <dgm:pt modelId="{CA9921EC-4CD8-0246-8015-BC5DA2B51794}" type="parTrans" cxnId="{653D4174-894A-3049-90F5-FC87D757A735}">
      <dgm:prSet/>
      <dgm:spPr/>
      <dgm:t>
        <a:bodyPr/>
        <a:lstStyle/>
        <a:p>
          <a:endParaRPr lang="en-US"/>
        </a:p>
      </dgm:t>
    </dgm:pt>
    <dgm:pt modelId="{DE3ACFA9-3F0E-454F-8717-2A67461649BE}" type="sibTrans" cxnId="{653D4174-894A-3049-90F5-FC87D757A735}">
      <dgm:prSet/>
      <dgm:spPr/>
      <dgm:t>
        <a:bodyPr/>
        <a:lstStyle/>
        <a:p>
          <a:endParaRPr lang="en-US"/>
        </a:p>
      </dgm:t>
    </dgm:pt>
    <dgm:pt modelId="{6D26E3B8-2472-2543-A1C5-A224C0A4AF1B}">
      <dgm:prSet/>
      <dgm:spPr/>
      <dgm:t>
        <a:bodyPr/>
        <a:lstStyle/>
        <a:p>
          <a:pPr rtl="0"/>
          <a:r>
            <a:rPr lang="en-US" dirty="0">
              <a:solidFill>
                <a:schemeClr val="accent2"/>
              </a:solidFill>
            </a:rPr>
            <a:t>Typically the address field is treated as a twos complement number for this operation</a:t>
          </a:r>
        </a:p>
      </dgm:t>
    </dgm:pt>
    <dgm:pt modelId="{BD6B5B1C-437C-4445-A947-FE3AF13FADF3}" type="parTrans" cxnId="{3001C15F-9F45-CF49-9BE3-414EEF518B58}">
      <dgm:prSet/>
      <dgm:spPr/>
      <dgm:t>
        <a:bodyPr/>
        <a:lstStyle/>
        <a:p>
          <a:endParaRPr lang="en-US"/>
        </a:p>
      </dgm:t>
    </dgm:pt>
    <dgm:pt modelId="{4B13B619-FBC0-D64F-B5BC-2AF857120600}" type="sibTrans" cxnId="{3001C15F-9F45-CF49-9BE3-414EEF518B58}">
      <dgm:prSet/>
      <dgm:spPr/>
      <dgm:t>
        <a:bodyPr/>
        <a:lstStyle/>
        <a:p>
          <a:endParaRPr lang="en-US"/>
        </a:p>
      </dgm:t>
    </dgm:pt>
    <dgm:pt modelId="{F4509CA9-19E8-F64F-8E5D-B29815E39207}">
      <dgm:prSet/>
      <dgm:spPr/>
      <dgm:t>
        <a:bodyPr/>
        <a:lstStyle/>
        <a:p>
          <a:pPr rtl="0"/>
          <a:r>
            <a:rPr lang="en-US" dirty="0">
              <a:solidFill>
                <a:schemeClr val="accent2"/>
              </a:solidFill>
            </a:rPr>
            <a:t>Thus the effective address is a displacement relative to the address of the instruction</a:t>
          </a:r>
        </a:p>
      </dgm:t>
    </dgm:pt>
    <dgm:pt modelId="{D2EFCA56-05DD-7045-8B0F-54220903B8BA}" type="parTrans" cxnId="{DA3A93A5-6473-CC45-B1A7-DDE05632E43B}">
      <dgm:prSet/>
      <dgm:spPr/>
      <dgm:t>
        <a:bodyPr/>
        <a:lstStyle/>
        <a:p>
          <a:endParaRPr lang="en-US"/>
        </a:p>
      </dgm:t>
    </dgm:pt>
    <dgm:pt modelId="{47E41E3F-43D0-4B43-A674-539EA23174CF}" type="sibTrans" cxnId="{DA3A93A5-6473-CC45-B1A7-DDE05632E43B}">
      <dgm:prSet/>
      <dgm:spPr/>
      <dgm:t>
        <a:bodyPr/>
        <a:lstStyle/>
        <a:p>
          <a:endParaRPr lang="en-US"/>
        </a:p>
      </dgm:t>
    </dgm:pt>
    <dgm:pt modelId="{E7A40534-3225-D346-93F2-FF53386452EB}">
      <dgm:prSet/>
      <dgm:spPr/>
      <dgm:t>
        <a:bodyPr/>
        <a:lstStyle/>
        <a:p>
          <a:pPr rtl="0"/>
          <a:r>
            <a:rPr lang="en-US" dirty="0">
              <a:solidFill>
                <a:schemeClr val="accent2"/>
              </a:solidFill>
            </a:rPr>
            <a:t>Exploits the concept of locality</a:t>
          </a:r>
        </a:p>
      </dgm:t>
    </dgm:pt>
    <dgm:pt modelId="{7F6F1515-7DB9-6F47-B462-F019D1A0B198}" type="parTrans" cxnId="{4CD8DEF7-1A28-B346-A18C-5BF31062834F}">
      <dgm:prSet/>
      <dgm:spPr/>
      <dgm:t>
        <a:bodyPr/>
        <a:lstStyle/>
        <a:p>
          <a:endParaRPr lang="en-US"/>
        </a:p>
      </dgm:t>
    </dgm:pt>
    <dgm:pt modelId="{CA07F961-3EC7-924B-8DD6-6C0C325385B7}" type="sibTrans" cxnId="{4CD8DEF7-1A28-B346-A18C-5BF31062834F}">
      <dgm:prSet/>
      <dgm:spPr/>
      <dgm:t>
        <a:bodyPr/>
        <a:lstStyle/>
        <a:p>
          <a:endParaRPr lang="en-US"/>
        </a:p>
      </dgm:t>
    </dgm:pt>
    <dgm:pt modelId="{B836D070-0251-B34F-AC84-AB06566273EA}">
      <dgm:prSet/>
      <dgm:spPr/>
      <dgm:t>
        <a:bodyPr/>
        <a:lstStyle/>
        <a:p>
          <a:pPr rtl="0"/>
          <a:r>
            <a:rPr lang="en-US" dirty="0">
              <a:solidFill>
                <a:schemeClr val="accent2"/>
              </a:solidFill>
            </a:rPr>
            <a:t>Saves address bits in the instruction if most memory references are relatively near to the instruction being executed</a:t>
          </a:r>
        </a:p>
      </dgm:t>
    </dgm:pt>
    <dgm:pt modelId="{72E8DAF6-FF75-8641-8D2D-167BB5F71979}" type="parTrans" cxnId="{3DF2400B-3472-D849-B4CC-7D7B8ED57377}">
      <dgm:prSet/>
      <dgm:spPr/>
      <dgm:t>
        <a:bodyPr/>
        <a:lstStyle/>
        <a:p>
          <a:endParaRPr lang="en-US"/>
        </a:p>
      </dgm:t>
    </dgm:pt>
    <dgm:pt modelId="{BE565BDC-3C56-C743-9CD9-3C2CF3646880}" type="sibTrans" cxnId="{3DF2400B-3472-D849-B4CC-7D7B8ED57377}">
      <dgm:prSet/>
      <dgm:spPr/>
      <dgm:t>
        <a:bodyPr/>
        <a:lstStyle/>
        <a:p>
          <a:endParaRPr lang="en-US"/>
        </a:p>
      </dgm:t>
    </dgm:pt>
    <dgm:pt modelId="{FF0C24AB-4797-5F4C-B34E-3FF98558FD55}" type="pres">
      <dgm:prSet presAssocID="{63F248E7-38A3-224F-A4F3-AE55B097C879}" presName="linear" presStyleCnt="0">
        <dgm:presLayoutVars>
          <dgm:animLvl val="lvl"/>
          <dgm:resizeHandles val="exact"/>
        </dgm:presLayoutVars>
      </dgm:prSet>
      <dgm:spPr/>
    </dgm:pt>
    <dgm:pt modelId="{514B404A-71F5-8646-9057-29EE6A4460B4}" type="pres">
      <dgm:prSet presAssocID="{A8B2DE56-E158-8A4B-99C6-7C7FF05DFB55}" presName="parentText" presStyleLbl="node1" presStyleIdx="0" presStyleCnt="3">
        <dgm:presLayoutVars>
          <dgm:chMax val="0"/>
          <dgm:bulletEnabled val="1"/>
        </dgm:presLayoutVars>
      </dgm:prSet>
      <dgm:spPr/>
    </dgm:pt>
    <dgm:pt modelId="{74C93090-5590-084D-A2AB-DAEF051BCBCD}" type="pres">
      <dgm:prSet presAssocID="{A8B2DE56-E158-8A4B-99C6-7C7FF05DFB55}" presName="childText" presStyleLbl="revTx" presStyleIdx="0" presStyleCnt="1">
        <dgm:presLayoutVars>
          <dgm:bulletEnabled val="1"/>
        </dgm:presLayoutVars>
      </dgm:prSet>
      <dgm:spPr/>
    </dgm:pt>
    <dgm:pt modelId="{B0BC29CD-AE8B-E844-A0F5-72CC0367FA5A}" type="pres">
      <dgm:prSet presAssocID="{E7A40534-3225-D346-93F2-FF53386452EB}" presName="parentText" presStyleLbl="node1" presStyleIdx="1" presStyleCnt="3">
        <dgm:presLayoutVars>
          <dgm:chMax val="0"/>
          <dgm:bulletEnabled val="1"/>
        </dgm:presLayoutVars>
      </dgm:prSet>
      <dgm:spPr/>
    </dgm:pt>
    <dgm:pt modelId="{62A9B9AA-3EAC-CB42-A578-F81E5083D809}" type="pres">
      <dgm:prSet presAssocID="{CA07F961-3EC7-924B-8DD6-6C0C325385B7}" presName="spacer" presStyleCnt="0"/>
      <dgm:spPr/>
    </dgm:pt>
    <dgm:pt modelId="{B65E83E5-C0CA-A94B-B54D-A9C7464AF21E}" type="pres">
      <dgm:prSet presAssocID="{B836D070-0251-B34F-AC84-AB06566273EA}" presName="parentText" presStyleLbl="node1" presStyleIdx="2" presStyleCnt="3">
        <dgm:presLayoutVars>
          <dgm:chMax val="0"/>
          <dgm:bulletEnabled val="1"/>
        </dgm:presLayoutVars>
      </dgm:prSet>
      <dgm:spPr/>
    </dgm:pt>
  </dgm:ptLst>
  <dgm:cxnLst>
    <dgm:cxn modelId="{3DF2400B-3472-D849-B4CC-7D7B8ED57377}" srcId="{63F248E7-38A3-224F-A4F3-AE55B097C879}" destId="{B836D070-0251-B34F-AC84-AB06566273EA}" srcOrd="2" destOrd="0" parTransId="{72E8DAF6-FF75-8641-8D2D-167BB5F71979}" sibTransId="{BE565BDC-3C56-C743-9CD9-3C2CF3646880}"/>
    <dgm:cxn modelId="{6CD74F0F-D712-A545-8A2D-BB4F16C81E95}" srcId="{63F248E7-38A3-224F-A4F3-AE55B097C879}" destId="{A8B2DE56-E158-8A4B-99C6-7C7FF05DFB55}" srcOrd="0" destOrd="0" parTransId="{1C4E7D2F-120A-9C42-8C03-8E1CF4E1D371}" sibTransId="{75E6ADF4-2DBA-574D-91C6-3DC2F6502AAB}"/>
    <dgm:cxn modelId="{3001C15F-9F45-CF49-9BE3-414EEF518B58}" srcId="{A8B2DE56-E158-8A4B-99C6-7C7FF05DFB55}" destId="{6D26E3B8-2472-2543-A1C5-A224C0A4AF1B}" srcOrd="1" destOrd="0" parTransId="{BD6B5B1C-437C-4445-A947-FE3AF13FADF3}" sibTransId="{4B13B619-FBC0-D64F-B5BC-2AF857120600}"/>
    <dgm:cxn modelId="{653D4174-894A-3049-90F5-FC87D757A735}" srcId="{A8B2DE56-E158-8A4B-99C6-7C7FF05DFB55}" destId="{DF4BFC8F-0AC4-3645-BA66-3C4C28C12E92}" srcOrd="0" destOrd="0" parTransId="{CA9921EC-4CD8-0246-8015-BC5DA2B51794}" sibTransId="{DE3ACFA9-3F0E-454F-8717-2A67461649BE}"/>
    <dgm:cxn modelId="{7CAD767C-FD26-D249-AEFB-14096EEF08D5}" type="presOf" srcId="{A8B2DE56-E158-8A4B-99C6-7C7FF05DFB55}" destId="{514B404A-71F5-8646-9057-29EE6A4460B4}" srcOrd="0" destOrd="0" presId="urn:microsoft.com/office/officeart/2005/8/layout/vList2"/>
    <dgm:cxn modelId="{89A14288-FAE2-B942-BEBD-24E3C4DAA8E1}" type="presOf" srcId="{DF4BFC8F-0AC4-3645-BA66-3C4C28C12E92}" destId="{74C93090-5590-084D-A2AB-DAEF051BCBCD}" srcOrd="0" destOrd="0" presId="urn:microsoft.com/office/officeart/2005/8/layout/vList2"/>
    <dgm:cxn modelId="{68D9F09A-182D-0241-A0CB-1252890E57D9}" type="presOf" srcId="{B836D070-0251-B34F-AC84-AB06566273EA}" destId="{B65E83E5-C0CA-A94B-B54D-A9C7464AF21E}" srcOrd="0" destOrd="0" presId="urn:microsoft.com/office/officeart/2005/8/layout/vList2"/>
    <dgm:cxn modelId="{DA3A93A5-6473-CC45-B1A7-DDE05632E43B}" srcId="{A8B2DE56-E158-8A4B-99C6-7C7FF05DFB55}" destId="{F4509CA9-19E8-F64F-8E5D-B29815E39207}" srcOrd="2" destOrd="0" parTransId="{D2EFCA56-05DD-7045-8B0F-54220903B8BA}" sibTransId="{47E41E3F-43D0-4B43-A674-539EA23174CF}"/>
    <dgm:cxn modelId="{A384FAAA-B54D-8341-A868-DA66AB22A8A4}" type="presOf" srcId="{63F248E7-38A3-224F-A4F3-AE55B097C879}" destId="{FF0C24AB-4797-5F4C-B34E-3FF98558FD55}" srcOrd="0" destOrd="0" presId="urn:microsoft.com/office/officeart/2005/8/layout/vList2"/>
    <dgm:cxn modelId="{FA1412E2-96EB-E247-A614-20821E9E1AE7}" type="presOf" srcId="{6D26E3B8-2472-2543-A1C5-A224C0A4AF1B}" destId="{74C93090-5590-084D-A2AB-DAEF051BCBCD}" srcOrd="0" destOrd="1" presId="urn:microsoft.com/office/officeart/2005/8/layout/vList2"/>
    <dgm:cxn modelId="{C632C7E2-577A-E14F-BB9C-77EAC1DD614A}" type="presOf" srcId="{E7A40534-3225-D346-93F2-FF53386452EB}" destId="{B0BC29CD-AE8B-E844-A0F5-72CC0367FA5A}" srcOrd="0" destOrd="0" presId="urn:microsoft.com/office/officeart/2005/8/layout/vList2"/>
    <dgm:cxn modelId="{9BDC13EA-6676-3545-AEA4-BD7127DECB8E}" type="presOf" srcId="{F4509CA9-19E8-F64F-8E5D-B29815E39207}" destId="{74C93090-5590-084D-A2AB-DAEF051BCBCD}" srcOrd="0" destOrd="2" presId="urn:microsoft.com/office/officeart/2005/8/layout/vList2"/>
    <dgm:cxn modelId="{4CD8DEF7-1A28-B346-A18C-5BF31062834F}" srcId="{63F248E7-38A3-224F-A4F3-AE55B097C879}" destId="{E7A40534-3225-D346-93F2-FF53386452EB}" srcOrd="1" destOrd="0" parTransId="{7F6F1515-7DB9-6F47-B462-F019D1A0B198}" sibTransId="{CA07F961-3EC7-924B-8DD6-6C0C325385B7}"/>
    <dgm:cxn modelId="{C7987BBB-3DC0-D244-A1DD-B60831714F73}" type="presParOf" srcId="{FF0C24AB-4797-5F4C-B34E-3FF98558FD55}" destId="{514B404A-71F5-8646-9057-29EE6A4460B4}" srcOrd="0" destOrd="0" presId="urn:microsoft.com/office/officeart/2005/8/layout/vList2"/>
    <dgm:cxn modelId="{B91997AC-2F0D-5848-B404-7B89EDE9C005}" type="presParOf" srcId="{FF0C24AB-4797-5F4C-B34E-3FF98558FD55}" destId="{74C93090-5590-084D-A2AB-DAEF051BCBCD}" srcOrd="1" destOrd="0" presId="urn:microsoft.com/office/officeart/2005/8/layout/vList2"/>
    <dgm:cxn modelId="{F860EAD6-C970-0944-A4D9-94A9A89386C4}" type="presParOf" srcId="{FF0C24AB-4797-5F4C-B34E-3FF98558FD55}" destId="{B0BC29CD-AE8B-E844-A0F5-72CC0367FA5A}" srcOrd="2" destOrd="0" presId="urn:microsoft.com/office/officeart/2005/8/layout/vList2"/>
    <dgm:cxn modelId="{E2102BFC-9D7C-F64E-BBD3-1CECBC55D23B}" type="presParOf" srcId="{FF0C24AB-4797-5F4C-B34E-3FF98558FD55}" destId="{62A9B9AA-3EAC-CB42-A578-F81E5083D809}" srcOrd="3" destOrd="0" presId="urn:microsoft.com/office/officeart/2005/8/layout/vList2"/>
    <dgm:cxn modelId="{EAF4A70D-FE87-8445-9EEE-0BB3C2666998}" type="presParOf" srcId="{FF0C24AB-4797-5F4C-B34E-3FF98558FD55}" destId="{B65E83E5-C0CA-A94B-B54D-A9C7464AF21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98E22B-8C5C-BF47-B93D-173F40508125}" type="doc">
      <dgm:prSet loTypeId="urn:microsoft.com/office/officeart/2005/8/layout/default#5" loCatId="list" qsTypeId="urn:microsoft.com/office/officeart/2005/8/quickstyle/simple4" qsCatId="simple" csTypeId="urn:microsoft.com/office/officeart/2005/8/colors/accent1_2" csCatId="accent1" phldr="1"/>
      <dgm:spPr/>
      <dgm:t>
        <a:bodyPr/>
        <a:lstStyle/>
        <a:p>
          <a:endParaRPr lang="en-US"/>
        </a:p>
      </dgm:t>
    </dgm:pt>
    <dgm:pt modelId="{3FD21996-934F-234F-8B24-ACDE4E9CCE38}">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Load and store instructions</a:t>
          </a:r>
        </a:p>
      </dgm:t>
    </dgm:pt>
    <dgm:pt modelId="{3DFF8AED-4928-A941-B7E2-8A43830292CC}" type="parTrans" cxnId="{B005338F-8ACA-344E-96A9-BAD0B54BBFFD}">
      <dgm:prSet/>
      <dgm:spPr/>
      <dgm:t>
        <a:bodyPr/>
        <a:lstStyle/>
        <a:p>
          <a:endParaRPr lang="en-US"/>
        </a:p>
      </dgm:t>
    </dgm:pt>
    <dgm:pt modelId="{5FDEF50F-AAD7-FA49-BFBC-CCE022AE8E37}" type="sibTrans" cxnId="{B005338F-8ACA-344E-96A9-BAD0B54BBFFD}">
      <dgm:prSet/>
      <dgm:spPr/>
      <dgm:t>
        <a:bodyPr/>
        <a:lstStyle/>
        <a:p>
          <a:endParaRPr lang="en-US"/>
        </a:p>
      </dgm:t>
    </dgm:pt>
    <dgm:pt modelId="{AB07078A-39A5-3F48-A1B8-9DD87FD93B98}">
      <dgm:prSet/>
      <dgm:spPr/>
      <dgm:t>
        <a:bodyPr/>
        <a:lstStyle/>
        <a:p>
          <a:pPr rtl="0"/>
          <a:r>
            <a:rPr lang="en-US" dirty="0">
              <a:effectLst>
                <a:outerShdw blurRad="38100" dist="38100" dir="2700000" algn="tl">
                  <a:srgbClr val="000000">
                    <a:alpha val="43137"/>
                  </a:srgbClr>
                </a:outerShdw>
              </a:effectLst>
            </a:rPr>
            <a:t>Branch instructions</a:t>
          </a:r>
        </a:p>
      </dgm:t>
    </dgm:pt>
    <dgm:pt modelId="{09C37F6B-9785-D742-AFC1-221F6F991B36}" type="parTrans" cxnId="{CED7979C-846F-C542-8D8F-CF7BBECFBD33}">
      <dgm:prSet/>
      <dgm:spPr/>
      <dgm:t>
        <a:bodyPr/>
        <a:lstStyle/>
        <a:p>
          <a:endParaRPr lang="en-US"/>
        </a:p>
      </dgm:t>
    </dgm:pt>
    <dgm:pt modelId="{007713A7-35C9-3743-A6B7-0ADB66EF325F}" type="sibTrans" cxnId="{CED7979C-846F-C542-8D8F-CF7BBECFBD33}">
      <dgm:prSet/>
      <dgm:spPr/>
      <dgm:t>
        <a:bodyPr/>
        <a:lstStyle/>
        <a:p>
          <a:endParaRPr lang="en-US"/>
        </a:p>
      </dgm:t>
    </dgm:pt>
    <dgm:pt modelId="{2DCE388D-BFA6-6042-8386-F405A5CC9839}">
      <dgm:prSet/>
      <dgm:spPr>
        <a:solidFill>
          <a:schemeClr val="accent4"/>
        </a:solidFill>
        <a:ln>
          <a:solidFill>
            <a:schemeClr val="accent4"/>
          </a:solidFill>
        </a:ln>
      </dgm:spPr>
      <dgm:t>
        <a:bodyPr/>
        <a:lstStyle/>
        <a:p>
          <a:pPr rtl="0"/>
          <a:r>
            <a:rPr lang="en-US" dirty="0">
              <a:effectLst>
                <a:outerShdw blurRad="38100" dist="38100" dir="2700000" algn="tl">
                  <a:srgbClr val="000000">
                    <a:alpha val="43137"/>
                  </a:srgbClr>
                </a:outerShdw>
              </a:effectLst>
            </a:rPr>
            <a:t>Data-processing instructions</a:t>
          </a:r>
        </a:p>
      </dgm:t>
    </dgm:pt>
    <dgm:pt modelId="{91ECCCA9-2021-AF4A-AC15-A8333DCEE600}" type="parTrans" cxnId="{0B9D22B4-CB9C-0B46-AD99-B513FC6EA3BB}">
      <dgm:prSet/>
      <dgm:spPr/>
      <dgm:t>
        <a:bodyPr/>
        <a:lstStyle/>
        <a:p>
          <a:endParaRPr lang="en-US"/>
        </a:p>
      </dgm:t>
    </dgm:pt>
    <dgm:pt modelId="{9683EFFB-030C-4844-9FD9-0FF84ED1D77D}" type="sibTrans" cxnId="{0B9D22B4-CB9C-0B46-AD99-B513FC6EA3BB}">
      <dgm:prSet/>
      <dgm:spPr/>
      <dgm:t>
        <a:bodyPr/>
        <a:lstStyle/>
        <a:p>
          <a:endParaRPr lang="en-US"/>
        </a:p>
      </dgm:t>
    </dgm:pt>
    <dgm:pt modelId="{94D972F8-4D3B-DA48-8FC8-B814C6276E67}">
      <dgm:prSet/>
      <dgm:spPr>
        <a:ln>
          <a:solidFill>
            <a:schemeClr val="accent1"/>
          </a:solidFill>
        </a:ln>
      </dgm:spPr>
      <dgm:t>
        <a:bodyPr/>
        <a:lstStyle/>
        <a:p>
          <a:pPr rtl="0"/>
          <a:r>
            <a:rPr lang="en-US" dirty="0">
              <a:effectLst>
                <a:outerShdw blurRad="38100" dist="38100" dir="2700000" algn="tl">
                  <a:srgbClr val="000000">
                    <a:alpha val="43137"/>
                  </a:srgbClr>
                </a:outerShdw>
              </a:effectLst>
            </a:rPr>
            <a:t>Multiply instructions</a:t>
          </a:r>
        </a:p>
      </dgm:t>
    </dgm:pt>
    <dgm:pt modelId="{F16AFD63-590A-4349-877F-7E2FEBDB0EEF}" type="parTrans" cxnId="{1F6DE0C6-A449-B241-9CA7-5C24EA658752}">
      <dgm:prSet/>
      <dgm:spPr/>
      <dgm:t>
        <a:bodyPr/>
        <a:lstStyle/>
        <a:p>
          <a:endParaRPr lang="en-US"/>
        </a:p>
      </dgm:t>
    </dgm:pt>
    <dgm:pt modelId="{95D1F145-12C8-8846-B965-04CFC5384E78}" type="sibTrans" cxnId="{1F6DE0C6-A449-B241-9CA7-5C24EA658752}">
      <dgm:prSet/>
      <dgm:spPr/>
      <dgm:t>
        <a:bodyPr/>
        <a:lstStyle/>
        <a:p>
          <a:endParaRPr lang="en-US"/>
        </a:p>
      </dgm:t>
    </dgm:pt>
    <dgm:pt modelId="{FC419E36-ECE0-FF40-9411-4225A022DD2D}">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Parallel addition and subtraction instructions</a:t>
          </a:r>
        </a:p>
      </dgm:t>
    </dgm:pt>
    <dgm:pt modelId="{574B965A-97A1-F548-B4DF-88F50327AC49}" type="parTrans" cxnId="{CC1F648D-20F5-FE47-90F3-8F2553CAE25D}">
      <dgm:prSet/>
      <dgm:spPr/>
      <dgm:t>
        <a:bodyPr/>
        <a:lstStyle/>
        <a:p>
          <a:endParaRPr lang="en-US"/>
        </a:p>
      </dgm:t>
    </dgm:pt>
    <dgm:pt modelId="{6A5C9754-6390-8246-969C-0A00D307F588}" type="sibTrans" cxnId="{CC1F648D-20F5-FE47-90F3-8F2553CAE25D}">
      <dgm:prSet/>
      <dgm:spPr/>
      <dgm:t>
        <a:bodyPr/>
        <a:lstStyle/>
        <a:p>
          <a:endParaRPr lang="en-US"/>
        </a:p>
      </dgm:t>
    </dgm:pt>
    <dgm:pt modelId="{651666D3-C36E-DB47-A30F-607172D5B28D}">
      <dgm:prSet/>
      <dgm:spPr>
        <a:ln>
          <a:solidFill>
            <a:schemeClr val="accent2"/>
          </a:solidFill>
        </a:ln>
      </dgm:spPr>
      <dgm:t>
        <a:bodyPr/>
        <a:lstStyle/>
        <a:p>
          <a:pPr rtl="0"/>
          <a:r>
            <a:rPr lang="en-US" dirty="0">
              <a:effectLst>
                <a:outerShdw blurRad="38100" dist="38100" dir="2700000" algn="tl">
                  <a:srgbClr val="000000">
                    <a:alpha val="43137"/>
                  </a:srgbClr>
                </a:outerShdw>
              </a:effectLst>
            </a:rPr>
            <a:t>Extend instructions</a:t>
          </a:r>
        </a:p>
      </dgm:t>
    </dgm:pt>
    <dgm:pt modelId="{95728C32-8581-B347-81A0-FC204AD0B33F}" type="parTrans" cxnId="{EAE6400E-9684-484A-8D0F-BFFF54C2C44C}">
      <dgm:prSet/>
      <dgm:spPr/>
      <dgm:t>
        <a:bodyPr/>
        <a:lstStyle/>
        <a:p>
          <a:endParaRPr lang="en-US"/>
        </a:p>
      </dgm:t>
    </dgm:pt>
    <dgm:pt modelId="{ECC7C265-1662-1E4F-AE2A-AA4C1A6F6850}" type="sibTrans" cxnId="{EAE6400E-9684-484A-8D0F-BFFF54C2C44C}">
      <dgm:prSet/>
      <dgm:spPr/>
      <dgm:t>
        <a:bodyPr/>
        <a:lstStyle/>
        <a:p>
          <a:endParaRPr lang="en-US"/>
        </a:p>
      </dgm:t>
    </dgm:pt>
    <dgm:pt modelId="{06A987C7-5A68-2849-8195-22B69A3573F0}">
      <dgm:prSet/>
      <dgm:spPr>
        <a:solidFill>
          <a:schemeClr val="accent4"/>
        </a:solidFill>
        <a:ln>
          <a:solidFill>
            <a:schemeClr val="accent4"/>
          </a:solidFill>
        </a:ln>
      </dgm:spPr>
      <dgm:t>
        <a:bodyPr/>
        <a:lstStyle/>
        <a:p>
          <a:pPr rtl="0"/>
          <a:r>
            <a:rPr lang="en-US" dirty="0">
              <a:effectLst>
                <a:outerShdw blurRad="38100" dist="38100" dir="2700000" algn="tl">
                  <a:srgbClr val="000000">
                    <a:alpha val="43137"/>
                  </a:srgbClr>
                </a:outerShdw>
              </a:effectLst>
            </a:rPr>
            <a:t>Status register access instructions</a:t>
          </a:r>
        </a:p>
      </dgm:t>
    </dgm:pt>
    <dgm:pt modelId="{B082CDBB-5E39-1544-B54B-8BA4FEB3E347}" type="parTrans" cxnId="{D5824E22-C792-DF4A-A25C-61E91FA46CB2}">
      <dgm:prSet/>
      <dgm:spPr/>
      <dgm:t>
        <a:bodyPr/>
        <a:lstStyle/>
        <a:p>
          <a:endParaRPr lang="en-US"/>
        </a:p>
      </dgm:t>
    </dgm:pt>
    <dgm:pt modelId="{196DA19F-57D8-4F40-A91A-12CDF062E80D}" type="sibTrans" cxnId="{D5824E22-C792-DF4A-A25C-61E91FA46CB2}">
      <dgm:prSet/>
      <dgm:spPr/>
      <dgm:t>
        <a:bodyPr/>
        <a:lstStyle/>
        <a:p>
          <a:endParaRPr lang="en-US"/>
        </a:p>
      </dgm:t>
    </dgm:pt>
    <dgm:pt modelId="{960261B5-535B-4449-A44E-443B22AA9FD2}" type="pres">
      <dgm:prSet presAssocID="{6C98E22B-8C5C-BF47-B93D-173F40508125}" presName="diagram" presStyleCnt="0">
        <dgm:presLayoutVars>
          <dgm:dir/>
          <dgm:resizeHandles val="exact"/>
        </dgm:presLayoutVars>
      </dgm:prSet>
      <dgm:spPr/>
    </dgm:pt>
    <dgm:pt modelId="{1A2D8596-A6FE-424F-BEA7-4FABD6880221}" type="pres">
      <dgm:prSet presAssocID="{3FD21996-934F-234F-8B24-ACDE4E9CCE38}" presName="node" presStyleLbl="node1" presStyleIdx="0" presStyleCnt="7">
        <dgm:presLayoutVars>
          <dgm:bulletEnabled val="1"/>
        </dgm:presLayoutVars>
      </dgm:prSet>
      <dgm:spPr/>
    </dgm:pt>
    <dgm:pt modelId="{60A4DABA-06C5-594C-B620-18F8008B5302}" type="pres">
      <dgm:prSet presAssocID="{5FDEF50F-AAD7-FA49-BFBC-CCE022AE8E37}" presName="sibTrans" presStyleCnt="0"/>
      <dgm:spPr/>
    </dgm:pt>
    <dgm:pt modelId="{CCA398C2-1718-184C-A4D9-50AF525977D0}" type="pres">
      <dgm:prSet presAssocID="{AB07078A-39A5-3F48-A1B8-9DD87FD93B98}" presName="node" presStyleLbl="node1" presStyleIdx="1" presStyleCnt="7">
        <dgm:presLayoutVars>
          <dgm:bulletEnabled val="1"/>
        </dgm:presLayoutVars>
      </dgm:prSet>
      <dgm:spPr/>
    </dgm:pt>
    <dgm:pt modelId="{085D5FB2-AE88-BC4C-9B71-AA077D6BED33}" type="pres">
      <dgm:prSet presAssocID="{007713A7-35C9-3743-A6B7-0ADB66EF325F}" presName="sibTrans" presStyleCnt="0"/>
      <dgm:spPr/>
    </dgm:pt>
    <dgm:pt modelId="{64A8D5CD-3A52-B548-B685-481505185C5C}" type="pres">
      <dgm:prSet presAssocID="{2DCE388D-BFA6-6042-8386-F405A5CC9839}" presName="node" presStyleLbl="node1" presStyleIdx="2" presStyleCnt="7">
        <dgm:presLayoutVars>
          <dgm:bulletEnabled val="1"/>
        </dgm:presLayoutVars>
      </dgm:prSet>
      <dgm:spPr/>
    </dgm:pt>
    <dgm:pt modelId="{C4067D94-D5BF-3345-AF5A-FEA97992B2B6}" type="pres">
      <dgm:prSet presAssocID="{9683EFFB-030C-4844-9FD9-0FF84ED1D77D}" presName="sibTrans" presStyleCnt="0"/>
      <dgm:spPr/>
    </dgm:pt>
    <dgm:pt modelId="{03F6787E-A3EA-ED45-9F3F-75B9DDD7AA05}" type="pres">
      <dgm:prSet presAssocID="{94D972F8-4D3B-DA48-8FC8-B814C6276E67}" presName="node" presStyleLbl="node1" presStyleIdx="3" presStyleCnt="7">
        <dgm:presLayoutVars>
          <dgm:bulletEnabled val="1"/>
        </dgm:presLayoutVars>
      </dgm:prSet>
      <dgm:spPr/>
    </dgm:pt>
    <dgm:pt modelId="{E45162AA-4EE1-3C49-87EB-AF3CE217B68F}" type="pres">
      <dgm:prSet presAssocID="{95D1F145-12C8-8846-B965-04CFC5384E78}" presName="sibTrans" presStyleCnt="0"/>
      <dgm:spPr/>
    </dgm:pt>
    <dgm:pt modelId="{4AB18F4A-D2FC-3144-A837-0636156DD7D2}" type="pres">
      <dgm:prSet presAssocID="{FC419E36-ECE0-FF40-9411-4225A022DD2D}" presName="node" presStyleLbl="node1" presStyleIdx="4" presStyleCnt="7">
        <dgm:presLayoutVars>
          <dgm:bulletEnabled val="1"/>
        </dgm:presLayoutVars>
      </dgm:prSet>
      <dgm:spPr/>
    </dgm:pt>
    <dgm:pt modelId="{67E5E579-6150-DB47-B634-A052BEBA881B}" type="pres">
      <dgm:prSet presAssocID="{6A5C9754-6390-8246-969C-0A00D307F588}" presName="sibTrans" presStyleCnt="0"/>
      <dgm:spPr/>
    </dgm:pt>
    <dgm:pt modelId="{D25A60C3-6ADF-7A4B-933D-007770C77D18}" type="pres">
      <dgm:prSet presAssocID="{651666D3-C36E-DB47-A30F-607172D5B28D}" presName="node" presStyleLbl="node1" presStyleIdx="5" presStyleCnt="7">
        <dgm:presLayoutVars>
          <dgm:bulletEnabled val="1"/>
        </dgm:presLayoutVars>
      </dgm:prSet>
      <dgm:spPr/>
    </dgm:pt>
    <dgm:pt modelId="{86C845F7-2EBE-3540-97AA-E78084F7CFA3}" type="pres">
      <dgm:prSet presAssocID="{ECC7C265-1662-1E4F-AE2A-AA4C1A6F6850}" presName="sibTrans" presStyleCnt="0"/>
      <dgm:spPr/>
    </dgm:pt>
    <dgm:pt modelId="{FE8FE05C-CAD8-8749-AE97-99459466D0E8}" type="pres">
      <dgm:prSet presAssocID="{06A987C7-5A68-2849-8195-22B69A3573F0}" presName="node" presStyleLbl="node1" presStyleIdx="6" presStyleCnt="7" custLinFactNeighborX="2454" custLinFactNeighborY="1647">
        <dgm:presLayoutVars>
          <dgm:bulletEnabled val="1"/>
        </dgm:presLayoutVars>
      </dgm:prSet>
      <dgm:spPr/>
    </dgm:pt>
  </dgm:ptLst>
  <dgm:cxnLst>
    <dgm:cxn modelId="{EAE6400E-9684-484A-8D0F-BFFF54C2C44C}" srcId="{6C98E22B-8C5C-BF47-B93D-173F40508125}" destId="{651666D3-C36E-DB47-A30F-607172D5B28D}" srcOrd="5" destOrd="0" parTransId="{95728C32-8581-B347-81A0-FC204AD0B33F}" sibTransId="{ECC7C265-1662-1E4F-AE2A-AA4C1A6F6850}"/>
    <dgm:cxn modelId="{D5824E22-C792-DF4A-A25C-61E91FA46CB2}" srcId="{6C98E22B-8C5C-BF47-B93D-173F40508125}" destId="{06A987C7-5A68-2849-8195-22B69A3573F0}" srcOrd="6" destOrd="0" parTransId="{B082CDBB-5E39-1544-B54B-8BA4FEB3E347}" sibTransId="{196DA19F-57D8-4F40-A91A-12CDF062E80D}"/>
    <dgm:cxn modelId="{3A323B5E-701B-444F-8AF0-906569945880}" type="presOf" srcId="{2DCE388D-BFA6-6042-8386-F405A5CC9839}" destId="{64A8D5CD-3A52-B548-B685-481505185C5C}" srcOrd="0" destOrd="0" presId="urn:microsoft.com/office/officeart/2005/8/layout/default#5"/>
    <dgm:cxn modelId="{448B1647-A5A4-F64E-8F45-55F9C106B890}" type="presOf" srcId="{651666D3-C36E-DB47-A30F-607172D5B28D}" destId="{D25A60C3-6ADF-7A4B-933D-007770C77D18}" srcOrd="0" destOrd="0" presId="urn:microsoft.com/office/officeart/2005/8/layout/default#5"/>
    <dgm:cxn modelId="{5F4E6B6F-6E76-1348-98C6-4A2EA786C5C1}" type="presOf" srcId="{94D972F8-4D3B-DA48-8FC8-B814C6276E67}" destId="{03F6787E-A3EA-ED45-9F3F-75B9DDD7AA05}" srcOrd="0" destOrd="0" presId="urn:microsoft.com/office/officeart/2005/8/layout/default#5"/>
    <dgm:cxn modelId="{CC1F648D-20F5-FE47-90F3-8F2553CAE25D}" srcId="{6C98E22B-8C5C-BF47-B93D-173F40508125}" destId="{FC419E36-ECE0-FF40-9411-4225A022DD2D}" srcOrd="4" destOrd="0" parTransId="{574B965A-97A1-F548-B4DF-88F50327AC49}" sibTransId="{6A5C9754-6390-8246-969C-0A00D307F588}"/>
    <dgm:cxn modelId="{B005338F-8ACA-344E-96A9-BAD0B54BBFFD}" srcId="{6C98E22B-8C5C-BF47-B93D-173F40508125}" destId="{3FD21996-934F-234F-8B24-ACDE4E9CCE38}" srcOrd="0" destOrd="0" parTransId="{3DFF8AED-4928-A941-B7E2-8A43830292CC}" sibTransId="{5FDEF50F-AAD7-FA49-BFBC-CCE022AE8E37}"/>
    <dgm:cxn modelId="{CED7979C-846F-C542-8D8F-CF7BBECFBD33}" srcId="{6C98E22B-8C5C-BF47-B93D-173F40508125}" destId="{AB07078A-39A5-3F48-A1B8-9DD87FD93B98}" srcOrd="1" destOrd="0" parTransId="{09C37F6B-9785-D742-AFC1-221F6F991B36}" sibTransId="{007713A7-35C9-3743-A6B7-0ADB66EF325F}"/>
    <dgm:cxn modelId="{6A5206AC-0555-F745-9BF1-7A0189A12841}" type="presOf" srcId="{FC419E36-ECE0-FF40-9411-4225A022DD2D}" destId="{4AB18F4A-D2FC-3144-A837-0636156DD7D2}" srcOrd="0" destOrd="0" presId="urn:microsoft.com/office/officeart/2005/8/layout/default#5"/>
    <dgm:cxn modelId="{0B9D22B4-CB9C-0B46-AD99-B513FC6EA3BB}" srcId="{6C98E22B-8C5C-BF47-B93D-173F40508125}" destId="{2DCE388D-BFA6-6042-8386-F405A5CC9839}" srcOrd="2" destOrd="0" parTransId="{91ECCCA9-2021-AF4A-AC15-A8333DCEE600}" sibTransId="{9683EFFB-030C-4844-9FD9-0FF84ED1D77D}"/>
    <dgm:cxn modelId="{1F6DE0C6-A449-B241-9CA7-5C24EA658752}" srcId="{6C98E22B-8C5C-BF47-B93D-173F40508125}" destId="{94D972F8-4D3B-DA48-8FC8-B814C6276E67}" srcOrd="3" destOrd="0" parTransId="{F16AFD63-590A-4349-877F-7E2FEBDB0EEF}" sibTransId="{95D1F145-12C8-8846-B965-04CFC5384E78}"/>
    <dgm:cxn modelId="{CCA124C9-B16A-0C45-9216-F0987207DACC}" type="presOf" srcId="{06A987C7-5A68-2849-8195-22B69A3573F0}" destId="{FE8FE05C-CAD8-8749-AE97-99459466D0E8}" srcOrd="0" destOrd="0" presId="urn:microsoft.com/office/officeart/2005/8/layout/default#5"/>
    <dgm:cxn modelId="{C64D9EE3-318A-B24C-BC40-ACCC6CD657A5}" type="presOf" srcId="{6C98E22B-8C5C-BF47-B93D-173F40508125}" destId="{960261B5-535B-4449-A44E-443B22AA9FD2}" srcOrd="0" destOrd="0" presId="urn:microsoft.com/office/officeart/2005/8/layout/default#5"/>
    <dgm:cxn modelId="{1408EFE8-A88E-924A-B4EF-4193EA5802E0}" type="presOf" srcId="{AB07078A-39A5-3F48-A1B8-9DD87FD93B98}" destId="{CCA398C2-1718-184C-A4D9-50AF525977D0}" srcOrd="0" destOrd="0" presId="urn:microsoft.com/office/officeart/2005/8/layout/default#5"/>
    <dgm:cxn modelId="{94BC58F0-0D1B-0F49-BB1B-E6D8C59CA0CE}" type="presOf" srcId="{3FD21996-934F-234F-8B24-ACDE4E9CCE38}" destId="{1A2D8596-A6FE-424F-BEA7-4FABD6880221}" srcOrd="0" destOrd="0" presId="urn:microsoft.com/office/officeart/2005/8/layout/default#5"/>
    <dgm:cxn modelId="{6D6CBB50-C121-D943-9395-9516EC2EAB54}" type="presParOf" srcId="{960261B5-535B-4449-A44E-443B22AA9FD2}" destId="{1A2D8596-A6FE-424F-BEA7-4FABD6880221}" srcOrd="0" destOrd="0" presId="urn:microsoft.com/office/officeart/2005/8/layout/default#5"/>
    <dgm:cxn modelId="{16A55330-3A85-944F-8705-C9AF7F5F7F84}" type="presParOf" srcId="{960261B5-535B-4449-A44E-443B22AA9FD2}" destId="{60A4DABA-06C5-594C-B620-18F8008B5302}" srcOrd="1" destOrd="0" presId="urn:microsoft.com/office/officeart/2005/8/layout/default#5"/>
    <dgm:cxn modelId="{55D50269-5DBB-E34B-B102-042FBAC3C399}" type="presParOf" srcId="{960261B5-535B-4449-A44E-443B22AA9FD2}" destId="{CCA398C2-1718-184C-A4D9-50AF525977D0}" srcOrd="2" destOrd="0" presId="urn:microsoft.com/office/officeart/2005/8/layout/default#5"/>
    <dgm:cxn modelId="{3C0425C2-2E14-3C43-8447-A8963A7D1B89}" type="presParOf" srcId="{960261B5-535B-4449-A44E-443B22AA9FD2}" destId="{085D5FB2-AE88-BC4C-9B71-AA077D6BED33}" srcOrd="3" destOrd="0" presId="urn:microsoft.com/office/officeart/2005/8/layout/default#5"/>
    <dgm:cxn modelId="{56283FE9-73B7-384A-9C6C-355E3E8E7CA7}" type="presParOf" srcId="{960261B5-535B-4449-A44E-443B22AA9FD2}" destId="{64A8D5CD-3A52-B548-B685-481505185C5C}" srcOrd="4" destOrd="0" presId="urn:microsoft.com/office/officeart/2005/8/layout/default#5"/>
    <dgm:cxn modelId="{B1773D76-4DFE-3D48-94E7-4FD06BC1C20F}" type="presParOf" srcId="{960261B5-535B-4449-A44E-443B22AA9FD2}" destId="{C4067D94-D5BF-3345-AF5A-FEA97992B2B6}" srcOrd="5" destOrd="0" presId="urn:microsoft.com/office/officeart/2005/8/layout/default#5"/>
    <dgm:cxn modelId="{99C02E4B-D4A9-6041-81AB-D5B13AAC6D76}" type="presParOf" srcId="{960261B5-535B-4449-A44E-443B22AA9FD2}" destId="{03F6787E-A3EA-ED45-9F3F-75B9DDD7AA05}" srcOrd="6" destOrd="0" presId="urn:microsoft.com/office/officeart/2005/8/layout/default#5"/>
    <dgm:cxn modelId="{4DE06CA7-F751-3D42-87CE-78B8E26EEB01}" type="presParOf" srcId="{960261B5-535B-4449-A44E-443B22AA9FD2}" destId="{E45162AA-4EE1-3C49-87EB-AF3CE217B68F}" srcOrd="7" destOrd="0" presId="urn:microsoft.com/office/officeart/2005/8/layout/default#5"/>
    <dgm:cxn modelId="{20B487DD-923A-9143-A0C0-20DB4AF9994C}" type="presParOf" srcId="{960261B5-535B-4449-A44E-443B22AA9FD2}" destId="{4AB18F4A-D2FC-3144-A837-0636156DD7D2}" srcOrd="8" destOrd="0" presId="urn:microsoft.com/office/officeart/2005/8/layout/default#5"/>
    <dgm:cxn modelId="{B0E46830-00FB-CA44-9A09-DD33DBFD7BBD}" type="presParOf" srcId="{960261B5-535B-4449-A44E-443B22AA9FD2}" destId="{67E5E579-6150-DB47-B634-A052BEBA881B}" srcOrd="9" destOrd="0" presId="urn:microsoft.com/office/officeart/2005/8/layout/default#5"/>
    <dgm:cxn modelId="{479BC863-3AA8-E84B-B4D9-21ECCAFDE0E7}" type="presParOf" srcId="{960261B5-535B-4449-A44E-443B22AA9FD2}" destId="{D25A60C3-6ADF-7A4B-933D-007770C77D18}" srcOrd="10" destOrd="0" presId="urn:microsoft.com/office/officeart/2005/8/layout/default#5"/>
    <dgm:cxn modelId="{20D698CB-CA49-9144-8756-52007CC390EB}" type="presParOf" srcId="{960261B5-535B-4449-A44E-443B22AA9FD2}" destId="{86C845F7-2EBE-3540-97AA-E78084F7CFA3}" srcOrd="11" destOrd="0" presId="urn:microsoft.com/office/officeart/2005/8/layout/default#5"/>
    <dgm:cxn modelId="{D9AE7641-C4F8-A841-BCA3-8E11DB42093D}" type="presParOf" srcId="{960261B5-535B-4449-A44E-443B22AA9FD2}" destId="{FE8FE05C-CAD8-8749-AE97-99459466D0E8}" srcOrd="12"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978372B-9238-364C-81C3-3497B789A77C}" type="doc">
      <dgm:prSet loTypeId="urn:microsoft.com/office/officeart/2005/8/layout/hList6" loCatId="list" qsTypeId="urn:microsoft.com/office/officeart/2005/8/quickstyle/simple4" qsCatId="simple" csTypeId="urn:microsoft.com/office/officeart/2005/8/colors/colorful4" csCatId="colorful"/>
      <dgm:spPr/>
      <dgm:t>
        <a:bodyPr/>
        <a:lstStyle/>
        <a:p>
          <a:endParaRPr lang="en-US"/>
        </a:p>
      </dgm:t>
    </dgm:pt>
    <dgm:pt modelId="{A84DDF75-04FC-C749-87DB-D94F9CC939FC}">
      <dgm:prSet/>
      <dgm:spPr/>
      <dgm:t>
        <a:bodyPr/>
        <a:lstStyle/>
        <a:p>
          <a:pPr rtl="0"/>
          <a:r>
            <a:rPr lang="en-US" dirty="0">
              <a:solidFill>
                <a:schemeClr val="accent2"/>
              </a:solidFill>
            </a:rPr>
            <a:t>Define the layout of the bits of an instruction, in terms of its constituent fields</a:t>
          </a:r>
        </a:p>
      </dgm:t>
    </dgm:pt>
    <dgm:pt modelId="{A2A25EBD-F6B1-DB40-835E-390C46DF6020}" type="parTrans" cxnId="{1CC99B2A-D711-4C42-901E-A6F1850441E0}">
      <dgm:prSet/>
      <dgm:spPr/>
      <dgm:t>
        <a:bodyPr/>
        <a:lstStyle/>
        <a:p>
          <a:endParaRPr lang="en-US"/>
        </a:p>
      </dgm:t>
    </dgm:pt>
    <dgm:pt modelId="{2BCE1379-D0CF-9D49-BBCB-2DD9B41358AF}" type="sibTrans" cxnId="{1CC99B2A-D711-4C42-901E-A6F1850441E0}">
      <dgm:prSet/>
      <dgm:spPr/>
      <dgm:t>
        <a:bodyPr/>
        <a:lstStyle/>
        <a:p>
          <a:endParaRPr lang="en-US"/>
        </a:p>
      </dgm:t>
    </dgm:pt>
    <dgm:pt modelId="{E52EECE0-E083-6E4D-88A7-8ED519498F8F}">
      <dgm:prSet/>
      <dgm:spPr/>
      <dgm:t>
        <a:bodyPr/>
        <a:lstStyle/>
        <a:p>
          <a:pPr rtl="0"/>
          <a:r>
            <a:rPr lang="en-US" dirty="0">
              <a:solidFill>
                <a:schemeClr val="accent2"/>
              </a:solidFill>
            </a:rPr>
            <a:t>Must include an opcode and, implicitly or explicitly, indicate the addressing mode for each operand</a:t>
          </a:r>
        </a:p>
      </dgm:t>
    </dgm:pt>
    <dgm:pt modelId="{1E64E5D5-F98E-B040-980C-DC21ADEC3D4E}" type="parTrans" cxnId="{4A1396E4-C0A5-C344-A231-865DD8A2268E}">
      <dgm:prSet/>
      <dgm:spPr/>
      <dgm:t>
        <a:bodyPr/>
        <a:lstStyle/>
        <a:p>
          <a:endParaRPr lang="en-US"/>
        </a:p>
      </dgm:t>
    </dgm:pt>
    <dgm:pt modelId="{DE6DFE48-F63D-3F4F-A1AC-F5540F50A00B}" type="sibTrans" cxnId="{4A1396E4-C0A5-C344-A231-865DD8A2268E}">
      <dgm:prSet/>
      <dgm:spPr/>
      <dgm:t>
        <a:bodyPr/>
        <a:lstStyle/>
        <a:p>
          <a:endParaRPr lang="en-US"/>
        </a:p>
      </dgm:t>
    </dgm:pt>
    <dgm:pt modelId="{A61C6F7B-D81F-D246-8E70-7D0563A0E411}">
      <dgm:prSet/>
      <dgm:spPr/>
      <dgm:t>
        <a:bodyPr/>
        <a:lstStyle/>
        <a:p>
          <a:pPr rtl="0"/>
          <a:r>
            <a:rPr lang="en-US" dirty="0">
              <a:solidFill>
                <a:schemeClr val="accent2"/>
              </a:solidFill>
            </a:rPr>
            <a:t>For most instruction sets more than one instruction format is used</a:t>
          </a:r>
        </a:p>
      </dgm:t>
    </dgm:pt>
    <dgm:pt modelId="{F15AE2EB-4028-A44F-AABC-E78CC77CC24C}" type="parTrans" cxnId="{7322B393-6AA8-9243-AE81-180FAB8B3074}">
      <dgm:prSet/>
      <dgm:spPr/>
      <dgm:t>
        <a:bodyPr/>
        <a:lstStyle/>
        <a:p>
          <a:endParaRPr lang="en-US"/>
        </a:p>
      </dgm:t>
    </dgm:pt>
    <dgm:pt modelId="{0BB87ACD-2A9D-AA41-9463-420EE7A7C066}" type="sibTrans" cxnId="{7322B393-6AA8-9243-AE81-180FAB8B3074}">
      <dgm:prSet/>
      <dgm:spPr/>
      <dgm:t>
        <a:bodyPr/>
        <a:lstStyle/>
        <a:p>
          <a:endParaRPr lang="en-US"/>
        </a:p>
      </dgm:t>
    </dgm:pt>
    <dgm:pt modelId="{4D1EA63D-B30E-3848-9AA2-AA5A58F507AD}" type="pres">
      <dgm:prSet presAssocID="{5978372B-9238-364C-81C3-3497B789A77C}" presName="Name0" presStyleCnt="0">
        <dgm:presLayoutVars>
          <dgm:dir/>
          <dgm:resizeHandles val="exact"/>
        </dgm:presLayoutVars>
      </dgm:prSet>
      <dgm:spPr/>
    </dgm:pt>
    <dgm:pt modelId="{E839FB02-6AB5-C645-8052-5011DD110ED1}" type="pres">
      <dgm:prSet presAssocID="{A84DDF75-04FC-C749-87DB-D94F9CC939FC}" presName="node" presStyleLbl="node1" presStyleIdx="0" presStyleCnt="3">
        <dgm:presLayoutVars>
          <dgm:bulletEnabled val="1"/>
        </dgm:presLayoutVars>
      </dgm:prSet>
      <dgm:spPr/>
    </dgm:pt>
    <dgm:pt modelId="{02CFCACE-554D-C74A-91CF-5CC2083A97F7}" type="pres">
      <dgm:prSet presAssocID="{2BCE1379-D0CF-9D49-BBCB-2DD9B41358AF}" presName="sibTrans" presStyleCnt="0"/>
      <dgm:spPr/>
    </dgm:pt>
    <dgm:pt modelId="{9C22D813-78A6-F44B-A184-BA63B43415D4}" type="pres">
      <dgm:prSet presAssocID="{E52EECE0-E083-6E4D-88A7-8ED519498F8F}" presName="node" presStyleLbl="node1" presStyleIdx="1" presStyleCnt="3">
        <dgm:presLayoutVars>
          <dgm:bulletEnabled val="1"/>
        </dgm:presLayoutVars>
      </dgm:prSet>
      <dgm:spPr/>
    </dgm:pt>
    <dgm:pt modelId="{479C62A6-4DE6-2340-8AAB-AEF4A604ABB8}" type="pres">
      <dgm:prSet presAssocID="{DE6DFE48-F63D-3F4F-A1AC-F5540F50A00B}" presName="sibTrans" presStyleCnt="0"/>
      <dgm:spPr/>
    </dgm:pt>
    <dgm:pt modelId="{11DA530E-381C-884C-92DD-C175D8033C96}" type="pres">
      <dgm:prSet presAssocID="{A61C6F7B-D81F-D246-8E70-7D0563A0E411}" presName="node" presStyleLbl="node1" presStyleIdx="2" presStyleCnt="3">
        <dgm:presLayoutVars>
          <dgm:bulletEnabled val="1"/>
        </dgm:presLayoutVars>
      </dgm:prSet>
      <dgm:spPr/>
    </dgm:pt>
  </dgm:ptLst>
  <dgm:cxnLst>
    <dgm:cxn modelId="{1CC99B2A-D711-4C42-901E-A6F1850441E0}" srcId="{5978372B-9238-364C-81C3-3497B789A77C}" destId="{A84DDF75-04FC-C749-87DB-D94F9CC939FC}" srcOrd="0" destOrd="0" parTransId="{A2A25EBD-F6B1-DB40-835E-390C46DF6020}" sibTransId="{2BCE1379-D0CF-9D49-BBCB-2DD9B41358AF}"/>
    <dgm:cxn modelId="{3487D38A-4453-9244-9625-117A5AD13F19}" type="presOf" srcId="{5978372B-9238-364C-81C3-3497B789A77C}" destId="{4D1EA63D-B30E-3848-9AA2-AA5A58F507AD}" srcOrd="0" destOrd="0" presId="urn:microsoft.com/office/officeart/2005/8/layout/hList6"/>
    <dgm:cxn modelId="{7322B393-6AA8-9243-AE81-180FAB8B3074}" srcId="{5978372B-9238-364C-81C3-3497B789A77C}" destId="{A61C6F7B-D81F-D246-8E70-7D0563A0E411}" srcOrd="2" destOrd="0" parTransId="{F15AE2EB-4028-A44F-AABC-E78CC77CC24C}" sibTransId="{0BB87ACD-2A9D-AA41-9463-420EE7A7C066}"/>
    <dgm:cxn modelId="{A7A330B4-3D0E-664B-B1A1-084CA6DCA15E}" type="presOf" srcId="{E52EECE0-E083-6E4D-88A7-8ED519498F8F}" destId="{9C22D813-78A6-F44B-A184-BA63B43415D4}" srcOrd="0" destOrd="0" presId="urn:microsoft.com/office/officeart/2005/8/layout/hList6"/>
    <dgm:cxn modelId="{6FF957D8-C305-4B4E-8994-7453F5EEBE2D}" type="presOf" srcId="{A61C6F7B-D81F-D246-8E70-7D0563A0E411}" destId="{11DA530E-381C-884C-92DD-C175D8033C96}" srcOrd="0" destOrd="0" presId="urn:microsoft.com/office/officeart/2005/8/layout/hList6"/>
    <dgm:cxn modelId="{4A1396E4-C0A5-C344-A231-865DD8A2268E}" srcId="{5978372B-9238-364C-81C3-3497B789A77C}" destId="{E52EECE0-E083-6E4D-88A7-8ED519498F8F}" srcOrd="1" destOrd="0" parTransId="{1E64E5D5-F98E-B040-980C-DC21ADEC3D4E}" sibTransId="{DE6DFE48-F63D-3F4F-A1AC-F5540F50A00B}"/>
    <dgm:cxn modelId="{AB1AE5FA-9F41-5C4B-9F00-F11A469F950F}" type="presOf" srcId="{A84DDF75-04FC-C749-87DB-D94F9CC939FC}" destId="{E839FB02-6AB5-C645-8052-5011DD110ED1}" srcOrd="0" destOrd="0" presId="urn:microsoft.com/office/officeart/2005/8/layout/hList6"/>
    <dgm:cxn modelId="{7E7F9B36-5C61-CB4C-A077-2A93964CE9CB}" type="presParOf" srcId="{4D1EA63D-B30E-3848-9AA2-AA5A58F507AD}" destId="{E839FB02-6AB5-C645-8052-5011DD110ED1}" srcOrd="0" destOrd="0" presId="urn:microsoft.com/office/officeart/2005/8/layout/hList6"/>
    <dgm:cxn modelId="{E038BDF2-6E4D-6941-8F58-802212B60D2C}" type="presParOf" srcId="{4D1EA63D-B30E-3848-9AA2-AA5A58F507AD}" destId="{02CFCACE-554D-C74A-91CF-5CC2083A97F7}" srcOrd="1" destOrd="0" presId="urn:microsoft.com/office/officeart/2005/8/layout/hList6"/>
    <dgm:cxn modelId="{BD562AEA-96CD-7543-84B2-DC5858ABC0D8}" type="presParOf" srcId="{4D1EA63D-B30E-3848-9AA2-AA5A58F507AD}" destId="{9C22D813-78A6-F44B-A184-BA63B43415D4}" srcOrd="2" destOrd="0" presId="urn:microsoft.com/office/officeart/2005/8/layout/hList6"/>
    <dgm:cxn modelId="{11A381D9-0323-DD40-88FD-9F4AE4282261}" type="presParOf" srcId="{4D1EA63D-B30E-3848-9AA2-AA5A58F507AD}" destId="{479C62A6-4DE6-2340-8AAB-AEF4A604ABB8}" srcOrd="3" destOrd="0" presId="urn:microsoft.com/office/officeart/2005/8/layout/hList6"/>
    <dgm:cxn modelId="{773838D9-EEC3-BD43-A837-7F6EE739BCC6}" type="presParOf" srcId="{4D1EA63D-B30E-3848-9AA2-AA5A58F507AD}" destId="{11DA530E-381C-884C-92DD-C175D8033C96}"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B4566-29C6-E24B-A374-2B3D2712EA8A}">
      <dsp:nvSpPr>
        <dsp:cNvPr id="0" name=""/>
        <dsp:cNvSpPr/>
      </dsp:nvSpPr>
      <dsp:spPr>
        <a:xfrm>
          <a:off x="1225550" y="0"/>
          <a:ext cx="5791200" cy="5791200"/>
        </a:xfrm>
        <a:prstGeom prst="diamond">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DCEE7AE8-9E5C-ED45-92E4-EE8750C104A9}">
      <dsp:nvSpPr>
        <dsp:cNvPr id="0" name=""/>
        <dsp:cNvSpPr/>
      </dsp:nvSpPr>
      <dsp:spPr>
        <a:xfrm>
          <a:off x="1775714"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Operation code (opcode)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Specifies the operation to be performed.  The operation is specified by a binary code, known as the operation code, or </a:t>
          </a:r>
          <a:r>
            <a:rPr lang="en-US" sz="1300" i="1" kern="1200" dirty="0">
              <a:effectLst>
                <a:outerShdw blurRad="38100" dist="38100" dir="2700000" algn="tl">
                  <a:srgbClr val="000000">
                    <a:alpha val="43137"/>
                  </a:srgbClr>
                </a:outerShdw>
              </a:effectLst>
            </a:rPr>
            <a:t>opcode</a:t>
          </a:r>
        </a:p>
      </dsp:txBody>
      <dsp:txXfrm>
        <a:off x="1885968" y="660418"/>
        <a:ext cx="2038060" cy="2038060"/>
      </dsp:txXfrm>
    </dsp:sp>
    <dsp:sp modelId="{06F2B317-5110-B94C-84A1-22E01F7471D3}">
      <dsp:nvSpPr>
        <dsp:cNvPr id="0" name=""/>
        <dsp:cNvSpPr/>
      </dsp:nvSpPr>
      <dsp:spPr>
        <a:xfrm>
          <a:off x="4208018"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Source operand reference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The operation may involve one or more source operands, that is, operands that are inputs for the operation</a:t>
          </a:r>
        </a:p>
      </dsp:txBody>
      <dsp:txXfrm>
        <a:off x="4318272" y="660418"/>
        <a:ext cx="2038060" cy="2038060"/>
      </dsp:txXfrm>
    </dsp:sp>
    <dsp:sp modelId="{5CED3117-5997-9241-ACAE-C2B634ACBCD2}">
      <dsp:nvSpPr>
        <dsp:cNvPr id="0" name=""/>
        <dsp:cNvSpPr/>
      </dsp:nvSpPr>
      <dsp:spPr>
        <a:xfrm>
          <a:off x="1775714"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Result operand reference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The operation may produce a result</a:t>
          </a:r>
        </a:p>
      </dsp:txBody>
      <dsp:txXfrm>
        <a:off x="1885968" y="3092722"/>
        <a:ext cx="2038060" cy="2038060"/>
      </dsp:txXfrm>
    </dsp:sp>
    <dsp:sp modelId="{582D9E84-4A97-E646-B080-93B15AA28637}">
      <dsp:nvSpPr>
        <dsp:cNvPr id="0" name=""/>
        <dsp:cNvSpPr/>
      </dsp:nvSpPr>
      <dsp:spPr>
        <a:xfrm>
          <a:off x="4208018"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Next instruction reference</a:t>
          </a:r>
        </a:p>
        <a:p>
          <a:pPr marL="114300" lvl="1" indent="-114300" algn="l" defTabSz="577850" rtl="0">
            <a:lnSpc>
              <a:spcPct val="90000"/>
            </a:lnSpc>
            <a:spcBef>
              <a:spcPct val="0"/>
            </a:spcBef>
            <a:spcAft>
              <a:spcPct val="15000"/>
            </a:spcAft>
            <a:buChar char="•"/>
          </a:pPr>
          <a:r>
            <a:rPr lang="en-US" sz="1300" kern="1200" dirty="0"/>
            <a:t>This tells the processor where to fetch the next instruction after the execution of this instruction is complete</a:t>
          </a:r>
        </a:p>
      </dsp:txBody>
      <dsp:txXfrm>
        <a:off x="4318272" y="3092722"/>
        <a:ext cx="2038060" cy="20380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741C0-AF00-CA44-9BD7-897AD833618C}">
      <dsp:nvSpPr>
        <dsp:cNvPr id="0" name=""/>
        <dsp:cNvSpPr/>
      </dsp:nvSpPr>
      <dsp:spPr>
        <a:xfrm>
          <a:off x="0" y="738558"/>
          <a:ext cx="2716998" cy="1630198"/>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solidFill>
                <a:schemeClr val="accent2"/>
              </a:solidFill>
            </a:rPr>
            <a:t>Number of addressing modes	</a:t>
          </a:r>
        </a:p>
      </dsp:txBody>
      <dsp:txXfrm>
        <a:off x="0" y="738558"/>
        <a:ext cx="2716998" cy="1630198"/>
      </dsp:txXfrm>
    </dsp:sp>
    <dsp:sp modelId="{72BB6A60-8F22-2D4E-BC0F-3DC0A691A29B}">
      <dsp:nvSpPr>
        <dsp:cNvPr id="0" name=""/>
        <dsp:cNvSpPr/>
      </dsp:nvSpPr>
      <dsp:spPr>
        <a:xfrm>
          <a:off x="2988697" y="738558"/>
          <a:ext cx="2716998" cy="1630198"/>
        </a:xfrm>
        <a:prstGeom prst="rect">
          <a:avLst/>
        </a:prstGeom>
        <a:gradFill rotWithShape="0">
          <a:gsLst>
            <a:gs pos="0">
              <a:schemeClr val="accent4">
                <a:hueOff val="-341748"/>
                <a:satOff val="14627"/>
                <a:lumOff val="863"/>
                <a:alphaOff val="0"/>
                <a:shade val="40000"/>
                <a:alpha val="100000"/>
                <a:satMod val="150000"/>
                <a:lumMod val="100000"/>
              </a:schemeClr>
            </a:gs>
            <a:gs pos="100000">
              <a:schemeClr val="accent4">
                <a:hueOff val="-341748"/>
                <a:satOff val="14627"/>
                <a:lumOff val="86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solidFill>
                <a:schemeClr val="accent2"/>
              </a:solidFill>
            </a:rPr>
            <a:t>Number of operands</a:t>
          </a:r>
        </a:p>
      </dsp:txBody>
      <dsp:txXfrm>
        <a:off x="2988697" y="738558"/>
        <a:ext cx="2716998" cy="1630198"/>
      </dsp:txXfrm>
    </dsp:sp>
    <dsp:sp modelId="{352CB0F1-5B6C-6945-ABF3-ED695AFC0D9A}">
      <dsp:nvSpPr>
        <dsp:cNvPr id="0" name=""/>
        <dsp:cNvSpPr/>
      </dsp:nvSpPr>
      <dsp:spPr>
        <a:xfrm>
          <a:off x="5977395" y="738558"/>
          <a:ext cx="2716998" cy="1630198"/>
        </a:xfrm>
        <a:prstGeom prst="rect">
          <a:avLst/>
        </a:prstGeom>
        <a:gradFill rotWithShape="0">
          <a:gsLst>
            <a:gs pos="0">
              <a:schemeClr val="accent4">
                <a:hueOff val="-683495"/>
                <a:satOff val="29253"/>
                <a:lumOff val="1725"/>
                <a:alphaOff val="0"/>
                <a:shade val="40000"/>
                <a:alpha val="100000"/>
                <a:satMod val="150000"/>
                <a:lumMod val="100000"/>
              </a:schemeClr>
            </a:gs>
            <a:gs pos="100000">
              <a:schemeClr val="accent4">
                <a:hueOff val="-683495"/>
                <a:satOff val="29253"/>
                <a:lumOff val="1725"/>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solidFill>
                <a:schemeClr val="accent2"/>
              </a:solidFill>
            </a:rPr>
            <a:t>Register versus memory</a:t>
          </a:r>
        </a:p>
      </dsp:txBody>
      <dsp:txXfrm>
        <a:off x="5977395" y="738558"/>
        <a:ext cx="2716998" cy="1630198"/>
      </dsp:txXfrm>
    </dsp:sp>
    <dsp:sp modelId="{9B9E5E99-5AE5-724E-A77F-FCC711EA4601}">
      <dsp:nvSpPr>
        <dsp:cNvPr id="0" name=""/>
        <dsp:cNvSpPr/>
      </dsp:nvSpPr>
      <dsp:spPr>
        <a:xfrm>
          <a:off x="0" y="2640456"/>
          <a:ext cx="2716998" cy="1630198"/>
        </a:xfrm>
        <a:prstGeom prst="rect">
          <a:avLst/>
        </a:prstGeom>
        <a:gradFill rotWithShape="0">
          <a:gsLst>
            <a:gs pos="0">
              <a:schemeClr val="accent4">
                <a:hueOff val="-1025243"/>
                <a:satOff val="43880"/>
                <a:lumOff val="2588"/>
                <a:alphaOff val="0"/>
                <a:shade val="40000"/>
                <a:alpha val="100000"/>
                <a:satMod val="150000"/>
                <a:lumMod val="100000"/>
              </a:schemeClr>
            </a:gs>
            <a:gs pos="100000">
              <a:schemeClr val="accent4">
                <a:hueOff val="-1025243"/>
                <a:satOff val="43880"/>
                <a:lumOff val="2588"/>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solidFill>
                <a:schemeClr val="accent2"/>
              </a:solidFill>
            </a:rPr>
            <a:t>Number of register sets</a:t>
          </a:r>
        </a:p>
      </dsp:txBody>
      <dsp:txXfrm>
        <a:off x="0" y="2640456"/>
        <a:ext cx="2716998" cy="1630198"/>
      </dsp:txXfrm>
    </dsp:sp>
    <dsp:sp modelId="{07111F0A-146D-B74B-93B1-03C3088F22D2}">
      <dsp:nvSpPr>
        <dsp:cNvPr id="0" name=""/>
        <dsp:cNvSpPr/>
      </dsp:nvSpPr>
      <dsp:spPr>
        <a:xfrm>
          <a:off x="2988697" y="2640456"/>
          <a:ext cx="2716998" cy="1630198"/>
        </a:xfrm>
        <a:prstGeom prst="rect">
          <a:avLst/>
        </a:prstGeom>
        <a:gradFill rotWithShape="0">
          <a:gsLst>
            <a:gs pos="0">
              <a:schemeClr val="accent4">
                <a:hueOff val="-1366990"/>
                <a:satOff val="58506"/>
                <a:lumOff val="3450"/>
                <a:alphaOff val="0"/>
                <a:shade val="40000"/>
                <a:alpha val="100000"/>
                <a:satMod val="150000"/>
                <a:lumMod val="100000"/>
              </a:schemeClr>
            </a:gs>
            <a:gs pos="100000">
              <a:schemeClr val="accent4">
                <a:hueOff val="-1366990"/>
                <a:satOff val="58506"/>
                <a:lumOff val="345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solidFill>
                <a:schemeClr val="accent2"/>
              </a:solidFill>
            </a:rPr>
            <a:t>Address range</a:t>
          </a:r>
        </a:p>
      </dsp:txBody>
      <dsp:txXfrm>
        <a:off x="2988697" y="2640456"/>
        <a:ext cx="2716998" cy="1630198"/>
      </dsp:txXfrm>
    </dsp:sp>
    <dsp:sp modelId="{2C13FBC5-B362-E34C-81FE-4DAA45A75724}">
      <dsp:nvSpPr>
        <dsp:cNvPr id="0" name=""/>
        <dsp:cNvSpPr/>
      </dsp:nvSpPr>
      <dsp:spPr>
        <a:xfrm>
          <a:off x="5977395" y="2640456"/>
          <a:ext cx="2716998" cy="1630198"/>
        </a:xfrm>
        <a:prstGeom prst="rect">
          <a:avLst/>
        </a:prstGeom>
        <a:gradFill rotWithShape="0">
          <a:gsLst>
            <a:gs pos="0">
              <a:schemeClr val="accent4">
                <a:hueOff val="-1708738"/>
                <a:satOff val="73133"/>
                <a:lumOff val="4313"/>
                <a:alphaOff val="0"/>
                <a:shade val="40000"/>
                <a:alpha val="100000"/>
                <a:satMod val="150000"/>
                <a:lumMod val="100000"/>
              </a:schemeClr>
            </a:gs>
            <a:gs pos="100000">
              <a:schemeClr val="accent4">
                <a:hueOff val="-1708738"/>
                <a:satOff val="73133"/>
                <a:lumOff val="431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solidFill>
                <a:schemeClr val="accent2"/>
              </a:solidFill>
            </a:rPr>
            <a:t>Address granularity</a:t>
          </a:r>
        </a:p>
      </dsp:txBody>
      <dsp:txXfrm>
        <a:off x="5977395" y="2640456"/>
        <a:ext cx="2716998" cy="16301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E567A-FFCB-E447-B0EB-DF566B287828}">
      <dsp:nvSpPr>
        <dsp:cNvPr id="0" name=""/>
        <dsp:cNvSpPr/>
      </dsp:nvSpPr>
      <dsp:spPr>
        <a:xfrm>
          <a:off x="0" y="3455364"/>
          <a:ext cx="8534400" cy="203037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Fundamental design issues:</a:t>
          </a:r>
        </a:p>
      </dsp:txBody>
      <dsp:txXfrm>
        <a:off x="0" y="3455364"/>
        <a:ext cx="8534400" cy="1096401"/>
      </dsp:txXfrm>
    </dsp:sp>
    <dsp:sp modelId="{FDFC3F15-9000-D642-934F-FD22C852295A}">
      <dsp:nvSpPr>
        <dsp:cNvPr id="0" name=""/>
        <dsp:cNvSpPr/>
      </dsp:nvSpPr>
      <dsp:spPr>
        <a:xfrm>
          <a:off x="104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Operation repertoire</a:t>
          </a:r>
        </a:p>
        <a:p>
          <a:pPr marL="57150" lvl="1" indent="-57150" algn="l" defTabSz="400050" rtl="0">
            <a:lnSpc>
              <a:spcPct val="90000"/>
            </a:lnSpc>
            <a:spcBef>
              <a:spcPct val="0"/>
            </a:spcBef>
            <a:spcAft>
              <a:spcPct val="15000"/>
            </a:spcAft>
            <a:buChar char="•"/>
          </a:pPr>
          <a:r>
            <a:rPr lang="en-US" sz="900" kern="1200" dirty="0"/>
            <a:t>How many and which operations to provide and how complex operations should be</a:t>
          </a:r>
        </a:p>
      </dsp:txBody>
      <dsp:txXfrm>
        <a:off x="1041" y="4511591"/>
        <a:ext cx="1706463" cy="943939"/>
      </dsp:txXfrm>
    </dsp:sp>
    <dsp:sp modelId="{299A5A01-E6B1-3549-9A82-78303BEA5CF6}">
      <dsp:nvSpPr>
        <dsp:cNvPr id="0" name=""/>
        <dsp:cNvSpPr/>
      </dsp:nvSpPr>
      <dsp:spPr>
        <a:xfrm>
          <a:off x="1707505"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Data types</a:t>
          </a:r>
        </a:p>
        <a:p>
          <a:pPr marL="57150" lvl="1" indent="-57150" algn="l" defTabSz="400050" rtl="0">
            <a:lnSpc>
              <a:spcPct val="90000"/>
            </a:lnSpc>
            <a:spcBef>
              <a:spcPct val="0"/>
            </a:spcBef>
            <a:spcAft>
              <a:spcPct val="15000"/>
            </a:spcAft>
            <a:buChar char="•"/>
          </a:pPr>
          <a:r>
            <a:rPr lang="en-US" sz="900" kern="1200" dirty="0"/>
            <a:t>The various types of data upon which operations are performed</a:t>
          </a:r>
        </a:p>
      </dsp:txBody>
      <dsp:txXfrm>
        <a:off x="1707505" y="4511591"/>
        <a:ext cx="1706463" cy="943939"/>
      </dsp:txXfrm>
    </dsp:sp>
    <dsp:sp modelId="{2B60D48B-0CBB-3640-8066-CD9CF8A8328E}">
      <dsp:nvSpPr>
        <dsp:cNvPr id="0" name=""/>
        <dsp:cNvSpPr/>
      </dsp:nvSpPr>
      <dsp:spPr>
        <a:xfrm>
          <a:off x="3413968"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Instruction format</a:t>
          </a:r>
        </a:p>
        <a:p>
          <a:pPr marL="57150" lvl="1" indent="-57150" algn="l" defTabSz="400050" rtl="0">
            <a:lnSpc>
              <a:spcPct val="90000"/>
            </a:lnSpc>
            <a:spcBef>
              <a:spcPct val="0"/>
            </a:spcBef>
            <a:spcAft>
              <a:spcPct val="15000"/>
            </a:spcAft>
            <a:buChar char="•"/>
          </a:pPr>
          <a:r>
            <a:rPr lang="en-US" sz="900" kern="1200" dirty="0"/>
            <a:t>Instruction length in bits, number of addresses, size of various fields, etc.</a:t>
          </a:r>
        </a:p>
      </dsp:txBody>
      <dsp:txXfrm>
        <a:off x="3413968" y="4511591"/>
        <a:ext cx="1706463" cy="943939"/>
      </dsp:txXfrm>
    </dsp:sp>
    <dsp:sp modelId="{015B0615-A51D-BE4E-B6B0-DD65E7B83F35}">
      <dsp:nvSpPr>
        <dsp:cNvPr id="0" name=""/>
        <dsp:cNvSpPr/>
      </dsp:nvSpPr>
      <dsp:spPr>
        <a:xfrm>
          <a:off x="512043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Registers</a:t>
          </a:r>
        </a:p>
        <a:p>
          <a:pPr marL="57150" lvl="1" indent="-57150" algn="l" defTabSz="400050" rtl="0">
            <a:lnSpc>
              <a:spcPct val="90000"/>
            </a:lnSpc>
            <a:spcBef>
              <a:spcPct val="0"/>
            </a:spcBef>
            <a:spcAft>
              <a:spcPct val="15000"/>
            </a:spcAft>
            <a:buChar char="•"/>
          </a:pPr>
          <a:r>
            <a:rPr lang="en-US" sz="900" kern="1200" dirty="0"/>
            <a:t>Number of processor registers that can be referenced by instructions and their use</a:t>
          </a:r>
        </a:p>
      </dsp:txBody>
      <dsp:txXfrm>
        <a:off x="5120431" y="4511591"/>
        <a:ext cx="1706463" cy="943939"/>
      </dsp:txXfrm>
    </dsp:sp>
    <dsp:sp modelId="{245DBD2D-001A-1647-A9D4-0EE759999A90}">
      <dsp:nvSpPr>
        <dsp:cNvPr id="0" name=""/>
        <dsp:cNvSpPr/>
      </dsp:nvSpPr>
      <dsp:spPr>
        <a:xfrm>
          <a:off x="6826894"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Addressing</a:t>
          </a:r>
        </a:p>
        <a:p>
          <a:pPr marL="57150" lvl="1" indent="-57150" algn="l" defTabSz="400050" rtl="0">
            <a:lnSpc>
              <a:spcPct val="90000"/>
            </a:lnSpc>
            <a:spcBef>
              <a:spcPct val="0"/>
            </a:spcBef>
            <a:spcAft>
              <a:spcPct val="15000"/>
            </a:spcAft>
            <a:buChar char="•"/>
          </a:pPr>
          <a:r>
            <a:rPr lang="en-US" sz="900" kern="1200" dirty="0"/>
            <a:t>The mode or modes by which the address of an operand is specified </a:t>
          </a:r>
        </a:p>
      </dsp:txBody>
      <dsp:txXfrm>
        <a:off x="6826894" y="4511591"/>
        <a:ext cx="1706463" cy="943939"/>
      </dsp:txXfrm>
    </dsp:sp>
    <dsp:sp modelId="{E96926DD-E710-3B4C-8E85-4706A8EA77F7}">
      <dsp:nvSpPr>
        <dsp:cNvPr id="0" name=""/>
        <dsp:cNvSpPr/>
      </dsp:nvSpPr>
      <dsp:spPr>
        <a:xfrm rot="10800000">
          <a:off x="304806" y="2265735"/>
          <a:ext cx="7924787" cy="1220409"/>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accent1">
                  <a:lumMod val="50000"/>
                </a:schemeClr>
              </a:solidFill>
              <a:effectLst/>
            </a:rPr>
            <a:t>Programmer’s means of controlling the processor</a:t>
          </a:r>
        </a:p>
      </dsp:txBody>
      <dsp:txXfrm rot="10800000">
        <a:off x="304806" y="2265735"/>
        <a:ext cx="7924787" cy="792985"/>
      </dsp:txXfrm>
    </dsp:sp>
    <dsp:sp modelId="{01AE4E59-7A07-2540-9D90-9EB69C1E6E80}">
      <dsp:nvSpPr>
        <dsp:cNvPr id="0" name=""/>
        <dsp:cNvSpPr/>
      </dsp:nvSpPr>
      <dsp:spPr>
        <a:xfrm rot="10800000">
          <a:off x="381018" y="1165233"/>
          <a:ext cx="7772363" cy="1131282"/>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Defines many of the functions performed by the processor</a:t>
          </a:r>
        </a:p>
      </dsp:txBody>
      <dsp:txXfrm rot="10800000">
        <a:off x="381018" y="1165233"/>
        <a:ext cx="7772363" cy="735073"/>
      </dsp:txXfrm>
    </dsp:sp>
    <dsp:sp modelId="{4CCC5995-C980-C545-822B-7C2E6DA5B193}">
      <dsp:nvSpPr>
        <dsp:cNvPr id="0" name=""/>
        <dsp:cNvSpPr/>
      </dsp:nvSpPr>
      <dsp:spPr>
        <a:xfrm rot="10800000">
          <a:off x="304806" y="663"/>
          <a:ext cx="7924787" cy="1195350"/>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accent1">
                  <a:lumMod val="50000"/>
                </a:schemeClr>
              </a:solidFill>
              <a:effectLst/>
            </a:rPr>
            <a:t>Very complex because it affects so many aspects of the computer system</a:t>
          </a:r>
        </a:p>
      </dsp:txBody>
      <dsp:txXfrm rot="10800000">
        <a:off x="304806" y="663"/>
        <a:ext cx="7924787" cy="7767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EBC3F-3409-F640-A552-34E0EE96B84E}">
      <dsp:nvSpPr>
        <dsp:cNvPr id="0" name=""/>
        <dsp:cNvSpPr/>
      </dsp:nvSpPr>
      <dsp:spPr>
        <a:xfrm>
          <a:off x="1295400" y="0"/>
          <a:ext cx="4572000" cy="4572000"/>
        </a:xfrm>
        <a:prstGeom prst="triangl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7C8309DA-5AF4-ED4B-8005-9099F3579E74}">
      <dsp:nvSpPr>
        <dsp:cNvPr id="0" name=""/>
        <dsp:cNvSpPr/>
      </dsp:nvSpPr>
      <dsp:spPr>
        <a:xfrm rot="20654831">
          <a:off x="54498" y="388143"/>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Addresses</a:t>
          </a:r>
        </a:p>
      </dsp:txBody>
      <dsp:txXfrm>
        <a:off x="94166" y="427811"/>
        <a:ext cx="2892464" cy="733265"/>
      </dsp:txXfrm>
    </dsp:sp>
    <dsp:sp modelId="{60D366F8-501D-8042-914B-93C4C14B955F}">
      <dsp:nvSpPr>
        <dsp:cNvPr id="0" name=""/>
        <dsp:cNvSpPr/>
      </dsp:nvSpPr>
      <dsp:spPr>
        <a:xfrm rot="946966">
          <a:off x="4495793" y="99059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Numbers</a:t>
          </a:r>
        </a:p>
      </dsp:txBody>
      <dsp:txXfrm>
        <a:off x="4535461" y="1030267"/>
        <a:ext cx="2892464" cy="733265"/>
      </dsp:txXfrm>
    </dsp:sp>
    <dsp:sp modelId="{7EB31862-2E15-EC40-92A8-38C0729D347E}">
      <dsp:nvSpPr>
        <dsp:cNvPr id="0" name=""/>
        <dsp:cNvSpPr/>
      </dsp:nvSpPr>
      <dsp:spPr>
        <a:xfrm rot="846432">
          <a:off x="130426" y="24835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Characters</a:t>
          </a:r>
        </a:p>
      </dsp:txBody>
      <dsp:txXfrm>
        <a:off x="170094" y="2523187"/>
        <a:ext cx="2892464" cy="733265"/>
      </dsp:txXfrm>
    </dsp:sp>
    <dsp:sp modelId="{98354637-29DA-C24D-92DF-1340B4B82D84}">
      <dsp:nvSpPr>
        <dsp:cNvPr id="0" name=""/>
        <dsp:cNvSpPr/>
      </dsp:nvSpPr>
      <dsp:spPr>
        <a:xfrm rot="20892888">
          <a:off x="4395049" y="30381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Logical Data</a:t>
          </a:r>
        </a:p>
      </dsp:txBody>
      <dsp:txXfrm>
        <a:off x="4434717" y="3077787"/>
        <a:ext cx="2892464" cy="7332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FD2E1-6A44-304A-8ABE-D29421750942}">
      <dsp:nvSpPr>
        <dsp:cNvPr id="0" name=""/>
        <dsp:cNvSpPr/>
      </dsp:nvSpPr>
      <dsp:spPr>
        <a:xfrm>
          <a:off x="-6102426" y="-934316"/>
          <a:ext cx="7269307" cy="7269307"/>
        </a:xfrm>
        <a:prstGeom prst="blockArc">
          <a:avLst>
            <a:gd name="adj1" fmla="val 18900000"/>
            <a:gd name="adj2" fmla="val 2700000"/>
            <a:gd name="adj3" fmla="val 297"/>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BD8BE2-2890-524A-8B30-4BF8372329EA}">
      <dsp:nvSpPr>
        <dsp:cNvPr id="0" name=""/>
        <dsp:cNvSpPr/>
      </dsp:nvSpPr>
      <dsp:spPr>
        <a:xfrm>
          <a:off x="378857" y="245514"/>
          <a:ext cx="6137267"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a:t>Immediate</a:t>
          </a:r>
        </a:p>
      </dsp:txBody>
      <dsp:txXfrm>
        <a:off x="378857" y="245514"/>
        <a:ext cx="6137267" cy="490813"/>
      </dsp:txXfrm>
    </dsp:sp>
    <dsp:sp modelId="{3A908DAF-12B2-5D4A-8B94-244EFBE3757C}">
      <dsp:nvSpPr>
        <dsp:cNvPr id="0" name=""/>
        <dsp:cNvSpPr/>
      </dsp:nvSpPr>
      <dsp:spPr>
        <a:xfrm>
          <a:off x="72099" y="184163"/>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5D6CDD84-B3EF-9C46-B0CB-2C51976A425F}">
      <dsp:nvSpPr>
        <dsp:cNvPr id="0" name=""/>
        <dsp:cNvSpPr/>
      </dsp:nvSpPr>
      <dsp:spPr>
        <a:xfrm>
          <a:off x="823332" y="982166"/>
          <a:ext cx="5692792"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Direct</a:t>
          </a:r>
        </a:p>
      </dsp:txBody>
      <dsp:txXfrm>
        <a:off x="823332" y="982166"/>
        <a:ext cx="5692792" cy="490813"/>
      </dsp:txXfrm>
    </dsp:sp>
    <dsp:sp modelId="{C8DBD8D7-7921-8E46-8701-0CB59E7E5B84}">
      <dsp:nvSpPr>
        <dsp:cNvPr id="0" name=""/>
        <dsp:cNvSpPr/>
      </dsp:nvSpPr>
      <dsp:spPr>
        <a:xfrm>
          <a:off x="516574" y="920815"/>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D1813CF1-15BD-1746-9C06-CB67253200BC}">
      <dsp:nvSpPr>
        <dsp:cNvPr id="0" name=""/>
        <dsp:cNvSpPr/>
      </dsp:nvSpPr>
      <dsp:spPr>
        <a:xfrm>
          <a:off x="1066903" y="1718278"/>
          <a:ext cx="5449221"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Indirect</a:t>
          </a:r>
        </a:p>
      </dsp:txBody>
      <dsp:txXfrm>
        <a:off x="1066903" y="1718278"/>
        <a:ext cx="5449221" cy="490813"/>
      </dsp:txXfrm>
    </dsp:sp>
    <dsp:sp modelId="{2DEFCA7B-7A11-FF43-8F11-DDD566601285}">
      <dsp:nvSpPr>
        <dsp:cNvPr id="0" name=""/>
        <dsp:cNvSpPr/>
      </dsp:nvSpPr>
      <dsp:spPr>
        <a:xfrm>
          <a:off x="760145" y="1656927"/>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4CE707F1-C341-234F-A380-871D988B9892}">
      <dsp:nvSpPr>
        <dsp:cNvPr id="0" name=""/>
        <dsp:cNvSpPr/>
      </dsp:nvSpPr>
      <dsp:spPr>
        <a:xfrm>
          <a:off x="1144673" y="2454930"/>
          <a:ext cx="5371451"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a:t>Register</a:t>
          </a:r>
        </a:p>
      </dsp:txBody>
      <dsp:txXfrm>
        <a:off x="1144673" y="2454930"/>
        <a:ext cx="5371451" cy="490813"/>
      </dsp:txXfrm>
    </dsp:sp>
    <dsp:sp modelId="{B3B8FADB-2792-7E42-B1BB-E58F1512CC74}">
      <dsp:nvSpPr>
        <dsp:cNvPr id="0" name=""/>
        <dsp:cNvSpPr/>
      </dsp:nvSpPr>
      <dsp:spPr>
        <a:xfrm>
          <a:off x="837914" y="2393579"/>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5B2C71B8-E792-594F-A81D-941C9F99CA12}">
      <dsp:nvSpPr>
        <dsp:cNvPr id="0" name=""/>
        <dsp:cNvSpPr/>
      </dsp:nvSpPr>
      <dsp:spPr>
        <a:xfrm>
          <a:off x="1066903" y="3191582"/>
          <a:ext cx="5449221"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Register indirect</a:t>
          </a:r>
        </a:p>
      </dsp:txBody>
      <dsp:txXfrm>
        <a:off x="1066903" y="3191582"/>
        <a:ext cx="5449221" cy="490813"/>
      </dsp:txXfrm>
    </dsp:sp>
    <dsp:sp modelId="{61DA8E63-1670-9440-9A3A-B95BACF707FE}">
      <dsp:nvSpPr>
        <dsp:cNvPr id="0" name=""/>
        <dsp:cNvSpPr/>
      </dsp:nvSpPr>
      <dsp:spPr>
        <a:xfrm>
          <a:off x="760145" y="3130231"/>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827B38F0-B7C1-DA48-9512-1FA3389CDEAE}">
      <dsp:nvSpPr>
        <dsp:cNvPr id="0" name=""/>
        <dsp:cNvSpPr/>
      </dsp:nvSpPr>
      <dsp:spPr>
        <a:xfrm>
          <a:off x="823332" y="3927694"/>
          <a:ext cx="5692792"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dirty="0"/>
            <a:t>Displacement</a:t>
          </a:r>
        </a:p>
      </dsp:txBody>
      <dsp:txXfrm>
        <a:off x="823332" y="3927694"/>
        <a:ext cx="5692792" cy="490813"/>
      </dsp:txXfrm>
    </dsp:sp>
    <dsp:sp modelId="{C2157EE5-7641-3341-B2E7-021F543816F9}">
      <dsp:nvSpPr>
        <dsp:cNvPr id="0" name=""/>
        <dsp:cNvSpPr/>
      </dsp:nvSpPr>
      <dsp:spPr>
        <a:xfrm>
          <a:off x="516574" y="3866343"/>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 modelId="{9F226AE9-ADF4-EB4F-8906-BCCD10502E1B}">
      <dsp:nvSpPr>
        <dsp:cNvPr id="0" name=""/>
        <dsp:cNvSpPr/>
      </dsp:nvSpPr>
      <dsp:spPr>
        <a:xfrm>
          <a:off x="378857" y="4664346"/>
          <a:ext cx="6137267" cy="490813"/>
        </a:xfrm>
        <a:prstGeom prst="rect">
          <a:avLst/>
        </a:prstGeom>
        <a:gradFill rotWithShape="0">
          <a:gsLst>
            <a:gs pos="0">
              <a:schemeClr val="accent2">
                <a:hueOff val="0"/>
                <a:satOff val="0"/>
                <a:lumOff val="0"/>
                <a:alphaOff val="0"/>
                <a:shade val="40000"/>
                <a:alpha val="100000"/>
                <a:satMod val="150000"/>
                <a:lumMod val="100000"/>
              </a:schemeClr>
            </a:gs>
            <a:gs pos="100000">
              <a:schemeClr val="accent2">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389583" tIns="66040" rIns="66040" bIns="66040" numCol="1" spcCol="1270" anchor="ctr" anchorCtr="0">
          <a:noAutofit/>
        </a:bodyPr>
        <a:lstStyle/>
        <a:p>
          <a:pPr marL="0" lvl="0" indent="0" algn="l" defTabSz="1155700" rtl="0">
            <a:lnSpc>
              <a:spcPct val="90000"/>
            </a:lnSpc>
            <a:spcBef>
              <a:spcPct val="0"/>
            </a:spcBef>
            <a:spcAft>
              <a:spcPct val="35000"/>
            </a:spcAft>
            <a:buNone/>
          </a:pPr>
          <a:r>
            <a:rPr lang="en-US" sz="2600" kern="1200"/>
            <a:t>Stack</a:t>
          </a:r>
        </a:p>
      </dsp:txBody>
      <dsp:txXfrm>
        <a:off x="378857" y="4664346"/>
        <a:ext cx="6137267" cy="490813"/>
      </dsp:txXfrm>
    </dsp:sp>
    <dsp:sp modelId="{757B9E9D-E0EF-514A-8620-B12728BAF68D}">
      <dsp:nvSpPr>
        <dsp:cNvPr id="0" name=""/>
        <dsp:cNvSpPr/>
      </dsp:nvSpPr>
      <dsp:spPr>
        <a:xfrm>
          <a:off x="72099" y="4602995"/>
          <a:ext cx="613516" cy="6135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8DA74-07C8-5A45-AC22-9059F1952567}">
      <dsp:nvSpPr>
        <dsp:cNvPr id="0" name=""/>
        <dsp:cNvSpPr/>
      </dsp:nvSpPr>
      <dsp:spPr>
        <a:xfrm>
          <a:off x="78277" y="148682"/>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913AF7D1-B9F3-6846-94A7-D99908AC9A87}">
      <dsp:nvSpPr>
        <dsp:cNvPr id="0" name=""/>
        <dsp:cNvSpPr/>
      </dsp:nvSpPr>
      <dsp:spPr>
        <a:xfrm>
          <a:off x="237623" y="300061"/>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dirty="0"/>
            <a:t>Address field contains the effective address of the operand</a:t>
          </a:r>
        </a:p>
      </dsp:txBody>
      <dsp:txXfrm>
        <a:off x="264295" y="326733"/>
        <a:ext cx="1380774" cy="857321"/>
      </dsp:txXfrm>
    </dsp:sp>
    <dsp:sp modelId="{12211905-1138-A64D-A172-424F7AF19CF4}">
      <dsp:nvSpPr>
        <dsp:cNvPr id="0" name=""/>
        <dsp:cNvSpPr/>
      </dsp:nvSpPr>
      <dsp:spPr>
        <a:xfrm>
          <a:off x="1800399" y="931462"/>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D46C026-68A7-5742-AF4E-074BC1F884E1}">
      <dsp:nvSpPr>
        <dsp:cNvPr id="0" name=""/>
        <dsp:cNvSpPr/>
      </dsp:nvSpPr>
      <dsp:spPr>
        <a:xfrm>
          <a:off x="1959745" y="1082842"/>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dirty="0"/>
            <a:t>Effective address (EA) = address field (A)</a:t>
          </a:r>
        </a:p>
      </dsp:txBody>
      <dsp:txXfrm>
        <a:off x="1986417" y="1109514"/>
        <a:ext cx="1380774" cy="857321"/>
      </dsp:txXfrm>
    </dsp:sp>
    <dsp:sp modelId="{C5144ED8-933C-1B48-8D11-257811EF2561}">
      <dsp:nvSpPr>
        <dsp:cNvPr id="0" name=""/>
        <dsp:cNvSpPr/>
      </dsp:nvSpPr>
      <dsp:spPr>
        <a:xfrm>
          <a:off x="3508567" y="2059777"/>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97D322A-B2A9-5C43-975C-6419BB181B8E}">
      <dsp:nvSpPr>
        <dsp:cNvPr id="0" name=""/>
        <dsp:cNvSpPr/>
      </dsp:nvSpPr>
      <dsp:spPr>
        <a:xfrm>
          <a:off x="3667913" y="2211156"/>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dirty="0"/>
            <a:t>Was common in earlier generations of computers </a:t>
          </a:r>
        </a:p>
      </dsp:txBody>
      <dsp:txXfrm>
        <a:off x="3694585" y="2237828"/>
        <a:ext cx="1380774" cy="857321"/>
      </dsp:txXfrm>
    </dsp:sp>
    <dsp:sp modelId="{C6195375-255E-164A-A511-E4D563E7E84E}">
      <dsp:nvSpPr>
        <dsp:cNvPr id="0" name=""/>
        <dsp:cNvSpPr/>
      </dsp:nvSpPr>
      <dsp:spPr>
        <a:xfrm>
          <a:off x="5244643" y="3201533"/>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E5F2D3A-07E8-5B4E-88DF-D345FCC274BF}">
      <dsp:nvSpPr>
        <dsp:cNvPr id="0" name=""/>
        <dsp:cNvSpPr/>
      </dsp:nvSpPr>
      <dsp:spPr>
        <a:xfrm>
          <a:off x="5403989" y="3352912"/>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dirty="0"/>
            <a:t>Requires only one memory reference and no special calculation</a:t>
          </a:r>
        </a:p>
      </dsp:txBody>
      <dsp:txXfrm>
        <a:off x="5430661" y="3379584"/>
        <a:ext cx="1380774" cy="857321"/>
      </dsp:txXfrm>
    </dsp:sp>
    <dsp:sp modelId="{CDE3062D-FF32-8E4E-9EF4-D87D53435C1F}">
      <dsp:nvSpPr>
        <dsp:cNvPr id="0" name=""/>
        <dsp:cNvSpPr/>
      </dsp:nvSpPr>
      <dsp:spPr>
        <a:xfrm>
          <a:off x="7017134" y="4119555"/>
          <a:ext cx="1434118" cy="9106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AB8A0B0-B803-DC4A-A0A0-7E45D900705C}">
      <dsp:nvSpPr>
        <dsp:cNvPr id="0" name=""/>
        <dsp:cNvSpPr/>
      </dsp:nvSpPr>
      <dsp:spPr>
        <a:xfrm>
          <a:off x="7176481" y="4270934"/>
          <a:ext cx="1434118" cy="9106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dirty="0"/>
            <a:t>Limitation is that it provides only a limited address space</a:t>
          </a:r>
        </a:p>
      </dsp:txBody>
      <dsp:txXfrm>
        <a:off x="7203153" y="4297606"/>
        <a:ext cx="1380774" cy="8573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EB2B9-06E1-6345-90F8-9577C98DD49A}">
      <dsp:nvSpPr>
        <dsp:cNvPr id="0" name=""/>
        <dsp:cNvSpPr/>
      </dsp:nvSpPr>
      <dsp:spPr>
        <a:xfrm>
          <a:off x="1511850" y="0"/>
          <a:ext cx="5040560" cy="5040560"/>
        </a:xfrm>
        <a:prstGeom prst="quadArrow">
          <a:avLst>
            <a:gd name="adj1" fmla="val 2000"/>
            <a:gd name="adj2" fmla="val 4000"/>
            <a:gd name="adj3" fmla="val 5000"/>
          </a:avLst>
        </a:prstGeom>
        <a:solidFill>
          <a:schemeClr val="accent3">
            <a:tint val="40000"/>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0C4F3843-8CA9-7B47-94BF-4616B2186CF3}">
      <dsp:nvSpPr>
        <dsp:cNvPr id="0" name=""/>
        <dsp:cNvSpPr/>
      </dsp:nvSpPr>
      <dsp:spPr>
        <a:xfrm>
          <a:off x="1839486" y="327636"/>
          <a:ext cx="2016224" cy="2016224"/>
        </a:xfrm>
        <a:prstGeom prst="roundRect">
          <a:avLst/>
        </a:prstGeom>
        <a:gradFill rotWithShape="0">
          <a:gsLst>
            <a:gs pos="0">
              <a:schemeClr val="accent3">
                <a:alpha val="90000"/>
                <a:hueOff val="0"/>
                <a:satOff val="0"/>
                <a:lumOff val="0"/>
                <a:alphaOff val="0"/>
                <a:shade val="40000"/>
                <a:alpha val="100000"/>
                <a:satMod val="150000"/>
                <a:lumMod val="100000"/>
              </a:schemeClr>
            </a:gs>
            <a:gs pos="100000">
              <a:schemeClr val="accent3">
                <a:alpha val="90000"/>
                <a:hueOff val="0"/>
                <a:satOff val="0"/>
                <a:lumOff val="0"/>
                <a:alphaOff val="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Address field refers to a register rather than a main     memory address</a:t>
          </a:r>
        </a:p>
      </dsp:txBody>
      <dsp:txXfrm>
        <a:off x="1937910" y="426060"/>
        <a:ext cx="1819376" cy="1819376"/>
      </dsp:txXfrm>
    </dsp:sp>
    <dsp:sp modelId="{4994DBF4-399F-B847-B5E1-56CF3D810B3F}">
      <dsp:nvSpPr>
        <dsp:cNvPr id="0" name=""/>
        <dsp:cNvSpPr/>
      </dsp:nvSpPr>
      <dsp:spPr>
        <a:xfrm>
          <a:off x="4208549" y="327636"/>
          <a:ext cx="2016224" cy="2016224"/>
        </a:xfrm>
        <a:prstGeom prst="roundRect">
          <a:avLst/>
        </a:prstGeom>
        <a:gradFill rotWithShape="0">
          <a:gsLst>
            <a:gs pos="0">
              <a:schemeClr val="accent3">
                <a:alpha val="90000"/>
                <a:hueOff val="0"/>
                <a:satOff val="0"/>
                <a:lumOff val="0"/>
                <a:alphaOff val="-13333"/>
                <a:shade val="40000"/>
                <a:alpha val="100000"/>
                <a:satMod val="150000"/>
                <a:lumMod val="100000"/>
              </a:schemeClr>
            </a:gs>
            <a:gs pos="100000">
              <a:schemeClr val="accent3">
                <a:alpha val="90000"/>
                <a:hueOff val="0"/>
                <a:satOff val="0"/>
                <a:lumOff val="0"/>
                <a:alphaOff val="-13333"/>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EA = R</a:t>
          </a:r>
        </a:p>
      </dsp:txBody>
      <dsp:txXfrm>
        <a:off x="4306973" y="426060"/>
        <a:ext cx="1819376" cy="1819376"/>
      </dsp:txXfrm>
    </dsp:sp>
    <dsp:sp modelId="{70BCC0E4-5247-B048-ACFC-F17CBC026825}">
      <dsp:nvSpPr>
        <dsp:cNvPr id="0" name=""/>
        <dsp:cNvSpPr/>
      </dsp:nvSpPr>
      <dsp:spPr>
        <a:xfrm>
          <a:off x="1839486" y="2696699"/>
          <a:ext cx="2016224" cy="2016224"/>
        </a:xfrm>
        <a:prstGeom prst="roundRect">
          <a:avLst/>
        </a:prstGeom>
        <a:gradFill rotWithShape="0">
          <a:gsLst>
            <a:gs pos="0">
              <a:schemeClr val="accent3">
                <a:alpha val="90000"/>
                <a:hueOff val="0"/>
                <a:satOff val="0"/>
                <a:lumOff val="0"/>
                <a:alphaOff val="-26667"/>
                <a:shade val="40000"/>
                <a:alpha val="100000"/>
                <a:satMod val="150000"/>
                <a:lumMod val="100000"/>
              </a:schemeClr>
            </a:gs>
            <a:gs pos="100000">
              <a:schemeClr val="accent3">
                <a:alpha val="90000"/>
                <a:hueOff val="0"/>
                <a:satOff val="0"/>
                <a:lumOff val="0"/>
                <a:alphaOff val="-26667"/>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a:t>Advantages:</a:t>
          </a:r>
        </a:p>
        <a:p>
          <a:pPr marL="114300" lvl="1" indent="-114300" algn="l" defTabSz="577850" rtl="0">
            <a:lnSpc>
              <a:spcPct val="90000"/>
            </a:lnSpc>
            <a:spcBef>
              <a:spcPct val="0"/>
            </a:spcBef>
            <a:spcAft>
              <a:spcPct val="15000"/>
            </a:spcAft>
            <a:buChar char="•"/>
          </a:pPr>
          <a:r>
            <a:rPr lang="en-US" sz="1300" kern="1200"/>
            <a:t>Only a small address field is needed in the instruction</a:t>
          </a:r>
        </a:p>
        <a:p>
          <a:pPr marL="114300" lvl="1" indent="-114300" algn="l" defTabSz="577850" rtl="0">
            <a:lnSpc>
              <a:spcPct val="90000"/>
            </a:lnSpc>
            <a:spcBef>
              <a:spcPct val="0"/>
            </a:spcBef>
            <a:spcAft>
              <a:spcPct val="15000"/>
            </a:spcAft>
            <a:buChar char="•"/>
          </a:pPr>
          <a:r>
            <a:rPr lang="en-US" sz="1300" kern="1200"/>
            <a:t>No time-consuming memory references are required</a:t>
          </a:r>
        </a:p>
      </dsp:txBody>
      <dsp:txXfrm>
        <a:off x="1937910" y="2795123"/>
        <a:ext cx="1819376" cy="1819376"/>
      </dsp:txXfrm>
    </dsp:sp>
    <dsp:sp modelId="{A3664F60-92EC-F04A-A8E6-72B11CB21727}">
      <dsp:nvSpPr>
        <dsp:cNvPr id="0" name=""/>
        <dsp:cNvSpPr/>
      </dsp:nvSpPr>
      <dsp:spPr>
        <a:xfrm>
          <a:off x="4208549" y="2696699"/>
          <a:ext cx="2016224" cy="2016224"/>
        </a:xfrm>
        <a:prstGeom prst="roundRect">
          <a:avLst/>
        </a:prstGeom>
        <a:gradFill rotWithShape="0">
          <a:gsLst>
            <a:gs pos="0">
              <a:schemeClr val="accent3">
                <a:alpha val="90000"/>
                <a:hueOff val="0"/>
                <a:satOff val="0"/>
                <a:lumOff val="0"/>
                <a:alphaOff val="-40000"/>
                <a:shade val="40000"/>
                <a:alpha val="100000"/>
                <a:satMod val="150000"/>
                <a:lumMod val="100000"/>
              </a:schemeClr>
            </a:gs>
            <a:gs pos="100000">
              <a:schemeClr val="accent3">
                <a:alpha val="90000"/>
                <a:hueOff val="0"/>
                <a:satOff val="0"/>
                <a:lumOff val="0"/>
                <a:alphaOff val="-40000"/>
                <a:tint val="70000"/>
                <a:shade val="100000"/>
                <a:alpha val="100000"/>
                <a:satMod val="200000"/>
                <a:lumMod val="100000"/>
              </a:schemeClr>
            </a:gs>
          </a:gsLst>
          <a:lin ang="5400000" scaled="1"/>
        </a:gradFill>
        <a:ln>
          <a:noFill/>
        </a:ln>
        <a:effectLst/>
        <a:scene3d>
          <a:camera prst="orthographicFront">
            <a:rot lat="0" lon="0" rev="0"/>
          </a:camera>
          <a:lightRig rig="twoPt" dir="tl">
            <a:rot lat="0" lon="0" rev="4500000"/>
          </a:lightRig>
        </a:scene3d>
        <a:sp3d>
          <a:bevelT w="63500" h="508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a:t>Disadvantage:</a:t>
          </a:r>
        </a:p>
        <a:p>
          <a:pPr marL="114300" lvl="1" indent="-114300" algn="l" defTabSz="577850" rtl="0">
            <a:lnSpc>
              <a:spcPct val="90000"/>
            </a:lnSpc>
            <a:spcBef>
              <a:spcPct val="0"/>
            </a:spcBef>
            <a:spcAft>
              <a:spcPct val="15000"/>
            </a:spcAft>
            <a:buChar char="•"/>
          </a:pPr>
          <a:r>
            <a:rPr lang="en-US" sz="1300" kern="1200"/>
            <a:t>The address space is very limited</a:t>
          </a:r>
        </a:p>
      </dsp:txBody>
      <dsp:txXfrm>
        <a:off x="4306973" y="2795123"/>
        <a:ext cx="1819376" cy="18193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B404A-71F5-8646-9057-29EE6A4460B4}">
      <dsp:nvSpPr>
        <dsp:cNvPr id="0" name=""/>
        <dsp:cNvSpPr/>
      </dsp:nvSpPr>
      <dsp:spPr>
        <a:xfrm>
          <a:off x="0" y="508501"/>
          <a:ext cx="8928992" cy="891393"/>
        </a:xfrm>
        <a:prstGeom prst="round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solidFill>
                <a:schemeClr val="accent2"/>
              </a:solidFill>
            </a:rPr>
            <a:t>The implicitly referenced register is the program counter (PC)</a:t>
          </a:r>
        </a:p>
      </dsp:txBody>
      <dsp:txXfrm>
        <a:off x="43514" y="552015"/>
        <a:ext cx="8841964" cy="804365"/>
      </dsp:txXfrm>
    </dsp:sp>
    <dsp:sp modelId="{74C93090-5590-084D-A2AB-DAEF051BCBCD}">
      <dsp:nvSpPr>
        <dsp:cNvPr id="0" name=""/>
        <dsp:cNvSpPr/>
      </dsp:nvSpPr>
      <dsp:spPr>
        <a:xfrm>
          <a:off x="0" y="1399895"/>
          <a:ext cx="8928992" cy="1380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495"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a:solidFill>
                <a:schemeClr val="accent2"/>
              </a:solidFill>
            </a:rPr>
            <a:t>The next instruction address is added to the address field to produce the EA</a:t>
          </a:r>
        </a:p>
        <a:p>
          <a:pPr marL="171450" lvl="1" indent="-171450" algn="l" defTabSz="800100" rtl="0">
            <a:lnSpc>
              <a:spcPct val="90000"/>
            </a:lnSpc>
            <a:spcBef>
              <a:spcPct val="0"/>
            </a:spcBef>
            <a:spcAft>
              <a:spcPct val="20000"/>
            </a:spcAft>
            <a:buChar char="•"/>
          </a:pPr>
          <a:r>
            <a:rPr lang="en-US" sz="1800" kern="1200" dirty="0">
              <a:solidFill>
                <a:schemeClr val="accent2"/>
              </a:solidFill>
            </a:rPr>
            <a:t>Typically the address field is treated as a twos complement number for this operation</a:t>
          </a:r>
        </a:p>
        <a:p>
          <a:pPr marL="171450" lvl="1" indent="-171450" algn="l" defTabSz="800100" rtl="0">
            <a:lnSpc>
              <a:spcPct val="90000"/>
            </a:lnSpc>
            <a:spcBef>
              <a:spcPct val="0"/>
            </a:spcBef>
            <a:spcAft>
              <a:spcPct val="20000"/>
            </a:spcAft>
            <a:buChar char="•"/>
          </a:pPr>
          <a:r>
            <a:rPr lang="en-US" sz="1800" kern="1200" dirty="0">
              <a:solidFill>
                <a:schemeClr val="accent2"/>
              </a:solidFill>
            </a:rPr>
            <a:t>Thus the effective address is a displacement relative to the address of the instruction</a:t>
          </a:r>
        </a:p>
      </dsp:txBody>
      <dsp:txXfrm>
        <a:off x="0" y="1399895"/>
        <a:ext cx="8928992" cy="1380690"/>
      </dsp:txXfrm>
    </dsp:sp>
    <dsp:sp modelId="{B0BC29CD-AE8B-E844-A0F5-72CC0367FA5A}">
      <dsp:nvSpPr>
        <dsp:cNvPr id="0" name=""/>
        <dsp:cNvSpPr/>
      </dsp:nvSpPr>
      <dsp:spPr>
        <a:xfrm>
          <a:off x="0" y="2780585"/>
          <a:ext cx="8928992" cy="891393"/>
        </a:xfrm>
        <a:prstGeom prst="round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solidFill>
                <a:schemeClr val="accent2"/>
              </a:solidFill>
            </a:rPr>
            <a:t>Exploits the concept of locality</a:t>
          </a:r>
        </a:p>
      </dsp:txBody>
      <dsp:txXfrm>
        <a:off x="43514" y="2824099"/>
        <a:ext cx="8841964" cy="804365"/>
      </dsp:txXfrm>
    </dsp:sp>
    <dsp:sp modelId="{B65E83E5-C0CA-A94B-B54D-A9C7464AF21E}">
      <dsp:nvSpPr>
        <dsp:cNvPr id="0" name=""/>
        <dsp:cNvSpPr/>
      </dsp:nvSpPr>
      <dsp:spPr>
        <a:xfrm>
          <a:off x="0" y="3738218"/>
          <a:ext cx="8928992" cy="891393"/>
        </a:xfrm>
        <a:prstGeom prst="round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solidFill>
                <a:schemeClr val="accent2"/>
              </a:solidFill>
            </a:rPr>
            <a:t>Saves address bits in the instruction if most memory references are relatively near to the instruction being executed</a:t>
          </a:r>
        </a:p>
      </dsp:txBody>
      <dsp:txXfrm>
        <a:off x="43514" y="3781732"/>
        <a:ext cx="8841964" cy="8043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D8596-A6FE-424F-BEA7-4FABD6880221}">
      <dsp:nvSpPr>
        <dsp:cNvPr id="0" name=""/>
        <dsp:cNvSpPr/>
      </dsp:nvSpPr>
      <dsp:spPr>
        <a:xfrm>
          <a:off x="0" y="23812"/>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Load and store instructions</a:t>
          </a:r>
        </a:p>
      </dsp:txBody>
      <dsp:txXfrm>
        <a:off x="0" y="23812"/>
        <a:ext cx="2643187" cy="1585912"/>
      </dsp:txXfrm>
    </dsp:sp>
    <dsp:sp modelId="{CCA398C2-1718-184C-A4D9-50AF525977D0}">
      <dsp:nvSpPr>
        <dsp:cNvPr id="0" name=""/>
        <dsp:cNvSpPr/>
      </dsp:nvSpPr>
      <dsp:spPr>
        <a:xfrm>
          <a:off x="2907506" y="23812"/>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Branch instructions</a:t>
          </a:r>
        </a:p>
      </dsp:txBody>
      <dsp:txXfrm>
        <a:off x="2907506" y="23812"/>
        <a:ext cx="2643187" cy="1585912"/>
      </dsp:txXfrm>
    </dsp:sp>
    <dsp:sp modelId="{64A8D5CD-3A52-B548-B685-481505185C5C}">
      <dsp:nvSpPr>
        <dsp:cNvPr id="0" name=""/>
        <dsp:cNvSpPr/>
      </dsp:nvSpPr>
      <dsp:spPr>
        <a:xfrm>
          <a:off x="5815012" y="23812"/>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Data-processing instructions</a:t>
          </a:r>
        </a:p>
      </dsp:txBody>
      <dsp:txXfrm>
        <a:off x="5815012" y="23812"/>
        <a:ext cx="2643187" cy="1585912"/>
      </dsp:txXfrm>
    </dsp:sp>
    <dsp:sp modelId="{03F6787E-A3EA-ED45-9F3F-75B9DDD7AA05}">
      <dsp:nvSpPr>
        <dsp:cNvPr id="0" name=""/>
        <dsp:cNvSpPr/>
      </dsp:nvSpPr>
      <dsp:spPr>
        <a:xfrm>
          <a:off x="0"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Multiply instructions</a:t>
          </a:r>
        </a:p>
      </dsp:txBody>
      <dsp:txXfrm>
        <a:off x="0" y="1874043"/>
        <a:ext cx="2643187" cy="1585912"/>
      </dsp:txXfrm>
    </dsp:sp>
    <dsp:sp modelId="{4AB18F4A-D2FC-3144-A837-0636156DD7D2}">
      <dsp:nvSpPr>
        <dsp:cNvPr id="0" name=""/>
        <dsp:cNvSpPr/>
      </dsp:nvSpPr>
      <dsp:spPr>
        <a:xfrm>
          <a:off x="2907506" y="1874043"/>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Parallel addition and subtraction instructions</a:t>
          </a:r>
        </a:p>
      </dsp:txBody>
      <dsp:txXfrm>
        <a:off x="2907506" y="1874043"/>
        <a:ext cx="2643187" cy="1585912"/>
      </dsp:txXfrm>
    </dsp:sp>
    <dsp:sp modelId="{D25A60C3-6ADF-7A4B-933D-007770C77D18}">
      <dsp:nvSpPr>
        <dsp:cNvPr id="0" name=""/>
        <dsp:cNvSpPr/>
      </dsp:nvSpPr>
      <dsp:spPr>
        <a:xfrm>
          <a:off x="5815012"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2"/>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Extend instructions</a:t>
          </a:r>
        </a:p>
      </dsp:txBody>
      <dsp:txXfrm>
        <a:off x="5815012" y="1874043"/>
        <a:ext cx="2643187" cy="1585912"/>
      </dsp:txXfrm>
    </dsp:sp>
    <dsp:sp modelId="{FE8FE05C-CAD8-8749-AE97-99459466D0E8}">
      <dsp:nvSpPr>
        <dsp:cNvPr id="0" name=""/>
        <dsp:cNvSpPr/>
      </dsp:nvSpPr>
      <dsp:spPr>
        <a:xfrm>
          <a:off x="2972370" y="3748087"/>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Status register access instructions</a:t>
          </a:r>
        </a:p>
      </dsp:txBody>
      <dsp:txXfrm>
        <a:off x="2972370" y="3748087"/>
        <a:ext cx="2643187" cy="15859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9FB02-6AB5-C645-8052-5011DD110ED1}">
      <dsp:nvSpPr>
        <dsp:cNvPr id="0" name=""/>
        <dsp:cNvSpPr/>
      </dsp:nvSpPr>
      <dsp:spPr>
        <a:xfrm rot="16200000">
          <a:off x="-1170713" y="1171699"/>
          <a:ext cx="4906962" cy="2563564"/>
        </a:xfrm>
        <a:prstGeom prst="flowChartManualOperation">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8142" bIns="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chemeClr val="accent2"/>
              </a:solidFill>
            </a:rPr>
            <a:t>Define the layout of the bits of an instruction, in terms of its constituent fields</a:t>
          </a:r>
        </a:p>
      </dsp:txBody>
      <dsp:txXfrm rot="5400000">
        <a:off x="986" y="981392"/>
        <a:ext cx="2563564" cy="2944178"/>
      </dsp:txXfrm>
    </dsp:sp>
    <dsp:sp modelId="{9C22D813-78A6-F44B-A184-BA63B43415D4}">
      <dsp:nvSpPr>
        <dsp:cNvPr id="0" name=""/>
        <dsp:cNvSpPr/>
      </dsp:nvSpPr>
      <dsp:spPr>
        <a:xfrm rot="16200000">
          <a:off x="1585118" y="1171699"/>
          <a:ext cx="4906962" cy="2563564"/>
        </a:xfrm>
        <a:prstGeom prst="flowChartManualOperation">
          <a:avLst/>
        </a:prstGeom>
        <a:gradFill rotWithShape="0">
          <a:gsLst>
            <a:gs pos="0">
              <a:schemeClr val="accent4">
                <a:hueOff val="-854369"/>
                <a:satOff val="36567"/>
                <a:lumOff val="2156"/>
                <a:alphaOff val="0"/>
                <a:shade val="40000"/>
                <a:alpha val="100000"/>
                <a:satMod val="150000"/>
                <a:lumMod val="100000"/>
              </a:schemeClr>
            </a:gs>
            <a:gs pos="100000">
              <a:schemeClr val="accent4">
                <a:hueOff val="-854369"/>
                <a:satOff val="36567"/>
                <a:lumOff val="2156"/>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8142" bIns="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chemeClr val="accent2"/>
              </a:solidFill>
            </a:rPr>
            <a:t>Must include an opcode and, implicitly or explicitly, indicate the addressing mode for each operand</a:t>
          </a:r>
        </a:p>
      </dsp:txBody>
      <dsp:txXfrm rot="5400000">
        <a:off x="2756817" y="981392"/>
        <a:ext cx="2563564" cy="2944178"/>
      </dsp:txXfrm>
    </dsp:sp>
    <dsp:sp modelId="{11DA530E-381C-884C-92DD-C175D8033C96}">
      <dsp:nvSpPr>
        <dsp:cNvPr id="0" name=""/>
        <dsp:cNvSpPr/>
      </dsp:nvSpPr>
      <dsp:spPr>
        <a:xfrm rot="16200000">
          <a:off x="4340950" y="1171699"/>
          <a:ext cx="4906962" cy="2563564"/>
        </a:xfrm>
        <a:prstGeom prst="flowChartManualOperation">
          <a:avLst/>
        </a:prstGeom>
        <a:gradFill rotWithShape="0">
          <a:gsLst>
            <a:gs pos="0">
              <a:schemeClr val="accent4">
                <a:hueOff val="-1708738"/>
                <a:satOff val="73133"/>
                <a:lumOff val="4313"/>
                <a:alphaOff val="0"/>
                <a:shade val="40000"/>
                <a:alpha val="100000"/>
                <a:satMod val="150000"/>
                <a:lumMod val="100000"/>
              </a:schemeClr>
            </a:gs>
            <a:gs pos="100000">
              <a:schemeClr val="accent4">
                <a:hueOff val="-1708738"/>
                <a:satOff val="73133"/>
                <a:lumOff val="431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0" tIns="0" rIns="168142" bIns="0" numCol="1" spcCol="1270" anchor="ctr" anchorCtr="0">
          <a:noAutofit/>
        </a:bodyPr>
        <a:lstStyle/>
        <a:p>
          <a:pPr marL="0" lvl="0" indent="0" algn="ctr" defTabSz="1155700" rtl="0">
            <a:lnSpc>
              <a:spcPct val="90000"/>
            </a:lnSpc>
            <a:spcBef>
              <a:spcPct val="0"/>
            </a:spcBef>
            <a:spcAft>
              <a:spcPct val="35000"/>
            </a:spcAft>
            <a:buNone/>
          </a:pPr>
          <a:r>
            <a:rPr lang="en-US" sz="2600" kern="1200" dirty="0">
              <a:solidFill>
                <a:schemeClr val="accent2"/>
              </a:solidFill>
            </a:rPr>
            <a:t>For most instruction sets more than one instruction format is used</a:t>
          </a:r>
        </a:p>
      </dsp:txBody>
      <dsp:txXfrm rot="5400000">
        <a:off x="5512649" y="981392"/>
        <a:ext cx="2563564" cy="294417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12680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9873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1150938" y="692150"/>
            <a:ext cx="4556125" cy="34163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13 “Instruction</a:t>
            </a:r>
            <a:r>
              <a:rPr lang="en-US" baseline="0" dirty="0">
                <a:latin typeface="Times New Roman" pitchFamily="-110" charset="0"/>
              </a:rPr>
              <a:t> Sets:  Addressing Modes and Formats</a:t>
            </a:r>
            <a:r>
              <a:rPr lang="en-US" dirty="0">
                <a:latin typeface="Times New Roman" pitchFamily="-110" charset="0"/>
              </a:rPr>
              <a:t>”.</a:t>
            </a:r>
            <a:endParaRPr lang="en-AU" dirty="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These modes are illustrated in Figure 13.1. In this section, we use the following notation: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 contents of an address field in the instruction</a:t>
            </a:r>
            <a:br>
              <a:rPr lang="en-US" sz="1200" kern="1200" dirty="0">
                <a:solidFill>
                  <a:schemeClr val="tx1"/>
                </a:solidFill>
                <a:latin typeface="Times New Roman" pitchFamily="-1" charset="0"/>
                <a:ea typeface="+mn-ea"/>
                <a:cs typeface="+mn-cs"/>
              </a:rPr>
            </a:br>
            <a:r>
              <a:rPr lang="en-US" sz="1200" kern="1200" dirty="0">
                <a:solidFill>
                  <a:schemeClr val="tx1"/>
                </a:solidFill>
                <a:latin typeface="Times New Roman" pitchFamily="-1" charset="0"/>
                <a:ea typeface="+mn-ea"/>
                <a:cs typeface="+mn-cs"/>
              </a:rPr>
              <a:t>R = contents of an address field in the instruction that refers to a register </a:t>
            </a:r>
            <a:endParaRPr lang="en-US" dirty="0"/>
          </a:p>
          <a:p>
            <a:r>
              <a:rPr lang="en-US" sz="1200" kern="1200" dirty="0">
                <a:solidFill>
                  <a:schemeClr val="tx1"/>
                </a:solidFill>
                <a:latin typeface="Times New Roman" pitchFamily="-1" charset="0"/>
                <a:ea typeface="+mn-ea"/>
                <a:cs typeface="+mn-cs"/>
              </a:rPr>
              <a:t>EA = actual (effective) address of the location containing the referenced operand </a:t>
            </a:r>
            <a:endParaRPr lang="en-US" dirty="0"/>
          </a:p>
          <a:p>
            <a:r>
              <a:rPr lang="en-US" sz="1200" kern="1200" dirty="0">
                <a:solidFill>
                  <a:schemeClr val="tx1"/>
                </a:solidFill>
                <a:latin typeface="Times New Roman" pitchFamily="-1" charset="0"/>
                <a:ea typeface="+mn-ea"/>
                <a:cs typeface="+mn-cs"/>
              </a:rPr>
              <a:t>(X) = contents of memory location X or register X</a:t>
            </a:r>
            <a:br>
              <a:rPr lang="en-US" sz="1200" kern="1200" dirty="0">
                <a:solidFill>
                  <a:schemeClr val="tx1"/>
                </a:solidFill>
                <a:latin typeface="Times New Roman" pitchFamily="-1" charset="0"/>
                <a:ea typeface="+mn-ea"/>
                <a:cs typeface="+mn-cs"/>
              </a:rPr>
            </a:br>
            <a:endParaRPr lang="en-US" dirty="0"/>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Table 13.1 indicates the address calculation performed for each addressing </a:t>
            </a:r>
            <a:endParaRPr lang="en-US" dirty="0"/>
          </a:p>
          <a:p>
            <a:r>
              <a:rPr lang="en-US" sz="1200" kern="1200" dirty="0">
                <a:solidFill>
                  <a:schemeClr val="tx1"/>
                </a:solidFill>
                <a:latin typeface="Times New Roman" pitchFamily="-1" charset="0"/>
                <a:ea typeface="+mn-ea"/>
                <a:cs typeface="+mn-cs"/>
              </a:rPr>
              <a:t>mode. </a:t>
            </a:r>
            <a:endParaRPr lang="en-US" dirty="0"/>
          </a:p>
          <a:p>
            <a:endParaRPr lang="en-US" dirty="0"/>
          </a:p>
          <a:p>
            <a:r>
              <a:rPr lang="en-US" sz="1200" kern="1200" dirty="0">
                <a:solidFill>
                  <a:schemeClr val="tx1"/>
                </a:solidFill>
                <a:latin typeface="Times New Roman" pitchFamily="-1" charset="0"/>
                <a:ea typeface="+mn-ea"/>
                <a:cs typeface="+mn-cs"/>
              </a:rPr>
              <a:t>Before beginning this discussion, two comments need to be made. First, virtually all computer architectures provide more than one of these addressing modes. The question arises as to how the processor can determine which address mode is being used in a particular instruction. Several approaches are taken. Often, different opcodes will use different addressing modes. Also, one or more bits in the instruction format can be used as a </a:t>
            </a:r>
            <a:r>
              <a:rPr lang="en-US" sz="1200" i="1" kern="1200" dirty="0">
                <a:solidFill>
                  <a:schemeClr val="tx1"/>
                </a:solidFill>
                <a:latin typeface="Times New Roman" pitchFamily="-1" charset="0"/>
                <a:ea typeface="+mn-ea"/>
                <a:cs typeface="+mn-cs"/>
              </a:rPr>
              <a:t>mode field. </a:t>
            </a:r>
            <a:r>
              <a:rPr lang="en-US" sz="1200" kern="1200" dirty="0">
                <a:solidFill>
                  <a:schemeClr val="tx1"/>
                </a:solidFill>
                <a:latin typeface="Times New Roman" pitchFamily="-1" charset="0"/>
                <a:ea typeface="+mn-ea"/>
                <a:cs typeface="+mn-cs"/>
              </a:rPr>
              <a:t>The value of the mode field deter- mines which addressing mode is to be used.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second comment concerns the interpretation of the effective address (EA). In a system without virtual memory, the </a:t>
            </a:r>
            <a:r>
              <a:rPr lang="en-US" sz="1200" b="1" kern="1200" dirty="0">
                <a:solidFill>
                  <a:schemeClr val="tx1"/>
                </a:solidFill>
                <a:latin typeface="Times New Roman" pitchFamily="-1" charset="0"/>
                <a:ea typeface="+mn-ea"/>
                <a:cs typeface="+mn-cs"/>
              </a:rPr>
              <a:t>effective address </a:t>
            </a:r>
            <a:r>
              <a:rPr lang="en-US" sz="1200" kern="1200" dirty="0">
                <a:solidFill>
                  <a:schemeClr val="tx1"/>
                </a:solidFill>
                <a:latin typeface="Times New Roman" pitchFamily="-1" charset="0"/>
                <a:ea typeface="+mn-ea"/>
                <a:cs typeface="+mn-cs"/>
              </a:rPr>
              <a:t>will be either a main memory address or a register. In a virtual memory system, the effective address is a virtual address or a register. The actual mapping to a physical address is a function of the memory management unit (MMU) and is invisible to the programmer. </a:t>
            </a:r>
            <a:endParaRPr lang="en-US" dirty="0"/>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a:t>
            </a:r>
          </a:p>
        </p:txBody>
      </p:sp>
      <p:sp>
        <p:nvSpPr>
          <p:cNvPr id="922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2" name="Rectangle 6"/>
          <p:cNvSpPr>
            <a:spLocks noGrp="1" noRot="1" noChangeAspect="1" noChangeArrowheads="1" noTextEdit="1"/>
          </p:cNvSpPr>
          <p:nvPr>
            <p:ph type="sldImg"/>
          </p:nvPr>
        </p:nvSpPr>
        <p:spPr>
          <a:xfrm>
            <a:off x="1150938" y="692150"/>
            <a:ext cx="4556125" cy="3416300"/>
          </a:xfrm>
          <a:ln cap="flat"/>
        </p:spPr>
      </p:sp>
      <p:sp>
        <p:nvSpPr>
          <p:cNvPr id="922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The simplest form of addressing is </a:t>
            </a:r>
            <a:r>
              <a:rPr lang="en-US" sz="1200" b="1" kern="1200" dirty="0">
                <a:solidFill>
                  <a:schemeClr val="tx1"/>
                </a:solidFill>
                <a:latin typeface="Times New Roman" pitchFamily="-1" charset="0"/>
                <a:ea typeface="+mn-ea"/>
                <a:cs typeface="+mn-cs"/>
              </a:rPr>
              <a:t>immediate addressing, </a:t>
            </a:r>
            <a:r>
              <a:rPr lang="en-US" sz="1200" kern="1200" dirty="0">
                <a:solidFill>
                  <a:schemeClr val="tx1"/>
                </a:solidFill>
                <a:latin typeface="Times New Roman" pitchFamily="-1" charset="0"/>
                <a:ea typeface="+mn-ea"/>
                <a:cs typeface="+mn-cs"/>
              </a:rPr>
              <a:t>in which the operand value is present in the instruction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Operand = A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This mode can be used to define and use constants or set initial values of variables. Typically, the number will be stored in twos complement form; the leftmost bit of the operand field is used as a sign bit. When the operand is loaded into a data register, the sign bit is extended to the left to the full data </a:t>
            </a:r>
            <a:r>
              <a:rPr lang="en-US" sz="1200" b="1" kern="1200" dirty="0">
                <a:solidFill>
                  <a:schemeClr val="tx1"/>
                </a:solidFill>
                <a:latin typeface="Times New Roman" pitchFamily="-1" charset="0"/>
                <a:ea typeface="+mn-ea"/>
                <a:cs typeface="+mn-cs"/>
              </a:rPr>
              <a:t>word </a:t>
            </a:r>
            <a:r>
              <a:rPr lang="en-US" sz="1200" kern="1200" dirty="0">
                <a:solidFill>
                  <a:schemeClr val="tx1"/>
                </a:solidFill>
                <a:latin typeface="Times New Roman" pitchFamily="-1" charset="0"/>
                <a:ea typeface="+mn-ea"/>
                <a:cs typeface="+mn-cs"/>
              </a:rPr>
              <a:t>size. In some cases, the immediate binary value is interpreted as an unsigned nonnegative integer.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advantage of immediate addressing is that no memory reference other than the instruction fetch is required to obtain the operand, thus saving one memory or cache cycle in the instruction cycle. The disadvantage is that the size of the number is restricted to the size of the address field, which, in most instruction sets, is small compared with the word length. </a:t>
            </a:r>
            <a:endParaRPr lang="en-US" dirty="0"/>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very simple form of addressing is direct addressing, in which the address field contains the effective address of the operand: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EA = A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technique was common in earlier generations of computers but is not common on contemporary architectures. It requires only one memory reference and no special calculation. The obvious limitation is that it provides only a limited address space. </a:t>
            </a:r>
            <a:endParaRPr lang="en-US" dirty="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7</a:t>
            </a:r>
          </a:p>
        </p:txBody>
      </p:sp>
      <p:sp>
        <p:nvSpPr>
          <p:cNvPr id="1741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4" name="Rectangle 6"/>
          <p:cNvSpPr>
            <a:spLocks noGrp="1" noRot="1" noChangeAspect="1" noChangeArrowheads="1" noTextEdit="1"/>
          </p:cNvSpPr>
          <p:nvPr>
            <p:ph type="sldImg"/>
          </p:nvPr>
        </p:nvSpPr>
        <p:spPr>
          <a:xfrm>
            <a:off x="1150938" y="692150"/>
            <a:ext cx="4556125" cy="3416300"/>
          </a:xfrm>
          <a:ln cap="flat"/>
        </p:spPr>
      </p:sp>
      <p:sp>
        <p:nvSpPr>
          <p:cNvPr id="17415"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With direct addressing, the length of the address field is usually less than the word length, thus limiting the address range. One solution is to have the address field refer to the address of a word in memory, which in turn contains a full-length address of the operand. This is known as </a:t>
            </a:r>
            <a:r>
              <a:rPr lang="en-US" sz="1200" b="1" kern="1200" dirty="0">
                <a:solidFill>
                  <a:schemeClr val="tx1"/>
                </a:solidFill>
                <a:latin typeface="Times New Roman" pitchFamily="-1" charset="0"/>
                <a:ea typeface="+mn-ea"/>
                <a:cs typeface="+mn-cs"/>
              </a:rPr>
              <a:t>indirect addressing: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EA = (A)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As defined earlier, the parentheses are to be interpreted as meaning </a:t>
            </a:r>
            <a:r>
              <a:rPr lang="en-US" sz="1200" i="1" kern="1200" dirty="0">
                <a:solidFill>
                  <a:schemeClr val="tx1"/>
                </a:solidFill>
                <a:latin typeface="Times New Roman" pitchFamily="-1" charset="0"/>
                <a:ea typeface="+mn-ea"/>
                <a:cs typeface="+mn-cs"/>
              </a:rPr>
              <a:t>contents of. </a:t>
            </a:r>
            <a:r>
              <a:rPr lang="en-US" sz="1200" kern="1200" dirty="0">
                <a:solidFill>
                  <a:schemeClr val="tx1"/>
                </a:solidFill>
                <a:latin typeface="Times New Roman" pitchFamily="-1" charset="0"/>
                <a:ea typeface="+mn-ea"/>
                <a:cs typeface="+mn-cs"/>
              </a:rPr>
              <a:t>The obvious advantage of this approach is that for a word length of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an address space of 2</a:t>
            </a:r>
            <a:r>
              <a:rPr lang="en-US" sz="1200" kern="1200" baseline="30000" dirty="0">
                <a:solidFill>
                  <a:schemeClr val="tx1"/>
                </a:solidFill>
                <a:latin typeface="Times New Roman" pitchFamily="-1" charset="0"/>
                <a:ea typeface="+mn-ea"/>
                <a:cs typeface="+mn-cs"/>
              </a:rPr>
              <a:t>N</a:t>
            </a:r>
            <a:r>
              <a:rPr lang="en-US" sz="1200" kern="1200" dirty="0">
                <a:solidFill>
                  <a:schemeClr val="tx1"/>
                </a:solidFill>
                <a:latin typeface="Times New Roman" pitchFamily="-1" charset="0"/>
                <a:ea typeface="+mn-ea"/>
                <a:cs typeface="+mn-cs"/>
              </a:rPr>
              <a:t> is now available. The disadvantage is that instruction execution requires two memory references to fetch the operand: one to get its address and a second to get its value.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Although the number of words that can be addressed is now equal to 2</a:t>
            </a:r>
            <a:r>
              <a:rPr lang="en-US" sz="1200" kern="1200" baseline="30000" dirty="0">
                <a:solidFill>
                  <a:schemeClr val="tx1"/>
                </a:solidFill>
                <a:latin typeface="Times New Roman" pitchFamily="-1" charset="0"/>
                <a:ea typeface="+mn-ea"/>
                <a:cs typeface="+mn-cs"/>
              </a:rPr>
              <a:t>N</a:t>
            </a:r>
            <a:r>
              <a:rPr lang="en-US" sz="1200" kern="1200" dirty="0">
                <a:solidFill>
                  <a:schemeClr val="tx1"/>
                </a:solidFill>
                <a:latin typeface="Times New Roman" pitchFamily="-1" charset="0"/>
                <a:ea typeface="+mn-ea"/>
                <a:cs typeface="+mn-cs"/>
              </a:rPr>
              <a:t>, the number of different effective addresses that may be referenced at any one time is limited to 2</a:t>
            </a:r>
            <a:r>
              <a:rPr lang="en-US" sz="1200" kern="1200" baseline="30000" dirty="0">
                <a:solidFill>
                  <a:schemeClr val="tx1"/>
                </a:solidFill>
                <a:latin typeface="Times New Roman" pitchFamily="-1" charset="0"/>
                <a:ea typeface="+mn-ea"/>
                <a:cs typeface="+mn-cs"/>
              </a:rPr>
              <a:t>K</a:t>
            </a:r>
            <a:r>
              <a:rPr lang="en-US" sz="1200" kern="1200" dirty="0">
                <a:solidFill>
                  <a:schemeClr val="tx1"/>
                </a:solidFill>
                <a:latin typeface="Times New Roman" pitchFamily="-1" charset="0"/>
                <a:ea typeface="+mn-ea"/>
                <a:cs typeface="+mn-cs"/>
              </a:rPr>
              <a:t>, where </a:t>
            </a:r>
            <a:r>
              <a:rPr lang="en-US" sz="1200" i="1" kern="1200" dirty="0">
                <a:solidFill>
                  <a:schemeClr val="tx1"/>
                </a:solidFill>
                <a:latin typeface="Times New Roman" pitchFamily="-1" charset="0"/>
                <a:ea typeface="+mn-ea"/>
                <a:cs typeface="+mn-cs"/>
              </a:rPr>
              <a:t>K </a:t>
            </a:r>
            <a:r>
              <a:rPr lang="en-US" sz="1200" kern="1200" dirty="0">
                <a:solidFill>
                  <a:schemeClr val="tx1"/>
                </a:solidFill>
                <a:latin typeface="Times New Roman" pitchFamily="-1" charset="0"/>
                <a:ea typeface="+mn-ea"/>
                <a:cs typeface="+mn-cs"/>
              </a:rPr>
              <a:t>is the length of the address field. Typically, this is not a burdensome restriction, and it can be an asset. In a virtual memory environment, all the effective address locations can be confined to page 0 of any process. Because the address field of an instruction is small, it will naturally produce low-numbered direct addresses, which would appear in page 0. (The only restriction is that the page size must be greater than or equal to 2</a:t>
            </a:r>
            <a:r>
              <a:rPr lang="en-US" sz="1200" kern="1200" baseline="30000" dirty="0">
                <a:solidFill>
                  <a:schemeClr val="tx1"/>
                </a:solidFill>
                <a:latin typeface="Times New Roman" pitchFamily="-1" charset="0"/>
                <a:ea typeface="+mn-ea"/>
                <a:cs typeface="+mn-cs"/>
              </a:rPr>
              <a:t>K</a:t>
            </a:r>
            <a:r>
              <a:rPr lang="en-US" sz="1200" kern="1200" dirty="0">
                <a:solidFill>
                  <a:schemeClr val="tx1"/>
                </a:solidFill>
                <a:latin typeface="Times New Roman" pitchFamily="-1" charset="0"/>
                <a:ea typeface="+mn-ea"/>
                <a:cs typeface="+mn-cs"/>
              </a:rPr>
              <a:t>.) When a process is active, there will be repeated references to page 0, causing it to remain in real memory. Thus, an indirect memory reference will involve, at most, one page fault rather than two.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rarely used variant of indirect addressing is multilevel or cascaded indirect addressing: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EA = (</a:t>
            </a:r>
            <a:r>
              <a:rPr lang="en-US" sz="1200" kern="1200" baseline="0" dirty="0">
                <a:solidFill>
                  <a:schemeClr val="tx1"/>
                </a:solidFill>
                <a:latin typeface="Times New Roman" pitchFamily="-1" charset="0"/>
                <a:ea typeface="+mn-ea"/>
                <a:cs typeface="+mn-cs"/>
              </a:rPr>
              <a:t> . . . </a:t>
            </a:r>
            <a:r>
              <a:rPr lang="en-US" sz="1200" kern="1200" dirty="0">
                <a:solidFill>
                  <a:schemeClr val="tx1"/>
                </a:solidFill>
                <a:latin typeface="Times New Roman" pitchFamily="-1" charset="0"/>
                <a:ea typeface="+mn-ea"/>
                <a:cs typeface="+mn-cs"/>
              </a:rPr>
              <a:t>(A)</a:t>
            </a:r>
            <a:r>
              <a:rPr lang="en-US" sz="1200" kern="1200" baseline="0" dirty="0">
                <a:solidFill>
                  <a:schemeClr val="tx1"/>
                </a:solidFill>
                <a:latin typeface="Times New Roman" pitchFamily="-1" charset="0"/>
                <a:ea typeface="+mn-ea"/>
                <a:cs typeface="+mn-cs"/>
              </a:rPr>
              <a:t> . . . </a:t>
            </a:r>
            <a:r>
              <a:rPr lang="en-US" sz="1200" kern="1200" dirty="0">
                <a:solidFill>
                  <a:schemeClr val="tx1"/>
                </a:solidFill>
                <a:latin typeface="Times New Roman" pitchFamily="-1" charset="0"/>
                <a:ea typeface="+mn-ea"/>
                <a:cs typeface="+mn-cs"/>
              </a:rPr>
              <a: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In this case, one bit of a full-word address is an indirect flag (I). If the I bit is 0, then the word contains the EA. If the I bit is 1, then another level of indirection is invoked. There does not appear to be any particular advantage to this approach, and its disadvantage is that three or more memory references could be required to fetch an operand. </a:t>
            </a:r>
            <a:endParaRPr lang="en-US" dirty="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355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10</a:t>
            </a:r>
          </a:p>
        </p:txBody>
      </p:sp>
      <p:sp>
        <p:nvSpPr>
          <p:cNvPr id="2355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355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3558" name="Rectangle 6"/>
          <p:cNvSpPr>
            <a:spLocks noGrp="1" noRot="1" noChangeAspect="1" noChangeArrowheads="1" noTextEdit="1"/>
          </p:cNvSpPr>
          <p:nvPr>
            <p:ph type="sldImg"/>
          </p:nvPr>
        </p:nvSpPr>
        <p:spPr>
          <a:xfrm>
            <a:off x="1150938" y="692150"/>
            <a:ext cx="4556125" cy="3416300"/>
          </a:xfrm>
          <a:ln cap="flat"/>
        </p:spPr>
      </p:sp>
      <p:sp>
        <p:nvSpPr>
          <p:cNvPr id="23559" name="Rectangle 7"/>
          <p:cNvSpPr>
            <a:spLocks noGrp="1" noChangeArrowheads="1"/>
          </p:cNvSpPr>
          <p:nvPr>
            <p:ph type="body" idx="1"/>
          </p:nvPr>
        </p:nvSpPr>
        <p:spPr>
          <a:ln/>
        </p:spPr>
        <p:txBody>
          <a:bodyPr/>
          <a:lstStyle/>
          <a:p>
            <a:r>
              <a:rPr lang="en-US" sz="1200" b="1" kern="1200" dirty="0">
                <a:solidFill>
                  <a:schemeClr val="tx1"/>
                </a:solidFill>
                <a:latin typeface="Times New Roman" pitchFamily="-1" charset="0"/>
                <a:ea typeface="+mn-ea"/>
                <a:cs typeface="+mn-cs"/>
              </a:rPr>
              <a:t>Register addressing </a:t>
            </a:r>
            <a:r>
              <a:rPr lang="en-US" sz="1200" kern="1200" dirty="0">
                <a:solidFill>
                  <a:schemeClr val="tx1"/>
                </a:solidFill>
                <a:latin typeface="Times New Roman" pitchFamily="-1" charset="0"/>
                <a:ea typeface="+mn-ea"/>
                <a:cs typeface="+mn-cs"/>
              </a:rPr>
              <a:t>is similar to direct addressing. The only difference is that the address field refers to a register rather than a main memory address: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EA = 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To clarify, if the contents of a register address field in an instruction is 5, then register R5 is the intended address, and the operand value is contained in R5. Typically, an address field that references registers will have from 3 to 5 bits, so that a total of from 8 to 32 general-purpose registers can be referenced. </a:t>
            </a:r>
            <a:endParaRPr lang="en-US" dirty="0"/>
          </a:p>
          <a:p>
            <a:endParaRPr lang="en-GB" dirty="0"/>
          </a:p>
          <a:p>
            <a:r>
              <a:rPr lang="en-US" sz="1200" kern="1200" dirty="0">
                <a:solidFill>
                  <a:schemeClr val="tx1"/>
                </a:solidFill>
                <a:latin typeface="Times New Roman" pitchFamily="-1" charset="0"/>
                <a:ea typeface="+mn-ea"/>
                <a:cs typeface="+mn-cs"/>
              </a:rPr>
              <a:t>The advantages of register addressing are that (1) only a small address field is needed in the instruction, and (2) no time-consuming memory references are required. As was discussed in Chapter 4, the memory access time for a register internal to the processor is much less than that for a main memory address. The disadvantage of register addressing is that the address space is very limited.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If register addressing is heavily used in an instruction set, this implies that the processor registers will be heavily used. Because of the severely limited number of registers (compared with main memory locations), their use in this fashion makes sense only if they are employed efficiently. If every operand is brought into a register from main memory, operated on once, and then returned to main memory, then a wasteful intermediate step has been added. If, instead, the operand in a register remains in use for multiple operations, then a real savings is achieved. An example is the intermediate result in a calculation. In particular, suppose that the algorithm for twos complement multiplication were to be implemented in software. The location labeled A in the flowchart (Figure 10.12) is referenced many times and should be implemented in a register rather than a main memory location.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It is up to the programmer or compiler to decide which values should remain in registers and which should be stored in main memory. Most modern processors employ multiple general-purpose registers, placing a burden for efficient execution on the assembly-language programmer (e.g., compiler writer). </a:t>
            </a:r>
            <a:endParaRPr lang="en-US" dirty="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969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13</a:t>
            </a:r>
          </a:p>
        </p:txBody>
      </p:sp>
      <p:sp>
        <p:nvSpPr>
          <p:cNvPr id="2970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970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9702" name="Rectangle 6"/>
          <p:cNvSpPr>
            <a:spLocks noGrp="1" noRot="1" noChangeAspect="1" noChangeArrowheads="1" noTextEdit="1"/>
          </p:cNvSpPr>
          <p:nvPr>
            <p:ph type="sldImg"/>
          </p:nvPr>
        </p:nvSpPr>
        <p:spPr>
          <a:xfrm>
            <a:off x="1150938" y="692150"/>
            <a:ext cx="4556125" cy="3416300"/>
          </a:xfrm>
          <a:ln cap="flat"/>
        </p:spPr>
      </p:sp>
      <p:sp>
        <p:nvSpPr>
          <p:cNvPr id="2970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Just as register addressing is analogous to direct addressing, </a:t>
            </a:r>
            <a:r>
              <a:rPr lang="en-US" sz="1200" b="1" kern="1200" dirty="0">
                <a:solidFill>
                  <a:schemeClr val="tx1"/>
                </a:solidFill>
                <a:latin typeface="Times New Roman" pitchFamily="-1" charset="0"/>
                <a:ea typeface="+mn-ea"/>
                <a:cs typeface="+mn-cs"/>
              </a:rPr>
              <a:t>register indirect addressing </a:t>
            </a:r>
            <a:r>
              <a:rPr lang="en-US" sz="1200" kern="1200" dirty="0">
                <a:solidFill>
                  <a:schemeClr val="tx1"/>
                </a:solidFill>
                <a:latin typeface="Times New Roman" pitchFamily="-1" charset="0"/>
                <a:ea typeface="+mn-ea"/>
                <a:cs typeface="+mn-cs"/>
              </a:rPr>
              <a:t>is analogous to indirect addressing. In both cases, the only difference is whether the address field refers to a memory location or a register. Thus, for register indirect address,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EA = (R)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advantages and limitations of register indirect addressing are basically the same as for indirect addressing. In both cases, the address space limitation (limited range of addresses) of the address field is overcome by having that field refer to a word- length location containing an address. In addition, register indirect addressing uses one less memory reference than indirect addressing. </a:t>
            </a:r>
            <a:endParaRPr lang="en-US" dirty="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379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15</a:t>
            </a:r>
          </a:p>
        </p:txBody>
      </p:sp>
      <p:sp>
        <p:nvSpPr>
          <p:cNvPr id="3379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379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3798" name="Rectangle 6"/>
          <p:cNvSpPr>
            <a:spLocks noGrp="1" noRot="1" noChangeAspect="1" noChangeArrowheads="1" noTextEdit="1"/>
          </p:cNvSpPr>
          <p:nvPr>
            <p:ph type="sldImg"/>
          </p:nvPr>
        </p:nvSpPr>
        <p:spPr>
          <a:xfrm>
            <a:off x="1150938" y="692150"/>
            <a:ext cx="4556125" cy="3416300"/>
          </a:xfrm>
          <a:ln cap="flat"/>
        </p:spPr>
      </p:sp>
      <p:sp>
        <p:nvSpPr>
          <p:cNvPr id="3379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very powerful mode of addressing combines the capabilities of direct addressing and register indirect addressing. It is known by a variety of names depending on the context of its use, but the basic mechanism is the same. We will refer to this as </a:t>
            </a:r>
            <a:r>
              <a:rPr lang="en-US" sz="1200" b="1" kern="1200" dirty="0">
                <a:solidFill>
                  <a:schemeClr val="tx1"/>
                </a:solidFill>
                <a:latin typeface="Times New Roman" pitchFamily="-1" charset="0"/>
                <a:ea typeface="+mn-ea"/>
                <a:cs typeface="+mn-cs"/>
              </a:rPr>
              <a:t>displacement addressing: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 charset="0"/>
                <a:ea typeface="+mn-ea"/>
                <a:cs typeface="+mn-cs"/>
              </a:rPr>
              <a:t>EA = A + (</a:t>
            </a:r>
            <a:r>
              <a:rPr lang="en-US" sz="1200" b="1" kern="1200" baseline="0" dirty="0">
                <a:solidFill>
                  <a:schemeClr val="tx1"/>
                </a:solidFill>
                <a:latin typeface="Times New Roman" pitchFamily="-1" charset="0"/>
                <a:ea typeface="+mn-ea"/>
                <a:cs typeface="+mn-cs"/>
              </a:rPr>
              <a:t> 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Displacement addressing requires that the instruction have two address fields, at least one of which is explicit. The value contained in one address field (value = A) is used directly. The other address field, or an implicit reference based on opcode, refers to a register whose contents are added to A to produce the effective address.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kern="1200" dirty="0">
                <a:solidFill>
                  <a:schemeClr val="tx1"/>
                </a:solidFill>
                <a:latin typeface="Times New Roman" pitchFamily="-1" charset="0"/>
                <a:ea typeface="+mn-ea"/>
                <a:cs typeface="+mn-cs"/>
              </a:rPr>
              <a:t>We will describe three of the most common uses of displacement addressing: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Relative addressing</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Base-register addressing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Indexing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789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17</a:t>
            </a:r>
          </a:p>
        </p:txBody>
      </p:sp>
      <p:sp>
        <p:nvSpPr>
          <p:cNvPr id="3789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789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7894" name="Rectangle 6"/>
          <p:cNvSpPr>
            <a:spLocks noGrp="1" noRot="1" noChangeAspect="1" noChangeArrowheads="1" noTextEdit="1"/>
          </p:cNvSpPr>
          <p:nvPr>
            <p:ph type="sldImg"/>
          </p:nvPr>
        </p:nvSpPr>
        <p:spPr>
          <a:xfrm>
            <a:off x="1150938" y="692150"/>
            <a:ext cx="4556125" cy="3416300"/>
          </a:xfrm>
          <a:ln cap="flat"/>
        </p:spPr>
      </p:sp>
      <p:sp>
        <p:nvSpPr>
          <p:cNvPr id="37895"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relative addressing, also called PC-relative addressing, the implicitly referenced register is the program counter (PC). That is, the next instruction address is added to the address field to produce the EA. Typically, the address field is treated as a twos complement number for this operation. Thus, the effective address is a displacement relative to the address of the instruction.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Relative addressing exploits the concept of locality that was discussed in Chapters 4 and 8. If most memory references are relatively near to the instruction being executed, then the use of relative addressing saves address bits in the instruction. </a:t>
            </a:r>
            <a:endParaRPr lang="en-US" dirty="0"/>
          </a:p>
          <a:p>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a:t>
            </a:r>
            <a:r>
              <a:rPr lang="en-US" sz="1200" b="1" kern="1200" dirty="0">
                <a:solidFill>
                  <a:schemeClr val="tx1"/>
                </a:solidFill>
                <a:latin typeface="Times New Roman" pitchFamily="-1" charset="0"/>
                <a:ea typeface="+mn-ea"/>
                <a:cs typeface="+mn-cs"/>
              </a:rPr>
              <a:t>base-register addressing, </a:t>
            </a:r>
            <a:r>
              <a:rPr lang="en-US" sz="1200" kern="1200" dirty="0">
                <a:solidFill>
                  <a:schemeClr val="tx1"/>
                </a:solidFill>
                <a:latin typeface="Times New Roman" pitchFamily="-1" charset="0"/>
                <a:ea typeface="+mn-ea"/>
                <a:cs typeface="+mn-cs"/>
              </a:rPr>
              <a:t>the interpretation is the following: The referenced register contains a main memory address, and the address field contains a displacement (usually an unsigned integer representation) from that address. The register reference may be explicit or implicit.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Base-register addressing also exploits the locality of memory references. It is a convenient means of implementing segmentation, which was discussed in Chapter 8. In some implementations, a single segment-base register is employed and is used implicitly. In others, the programmer may choose a register to hold the base address of a segment, and the instruction must reference it explicitly. In this latter case, if the length of the address field is </a:t>
            </a:r>
            <a:r>
              <a:rPr lang="en-US" sz="1200" i="1" kern="1200" dirty="0">
                <a:solidFill>
                  <a:schemeClr val="tx1"/>
                </a:solidFill>
                <a:latin typeface="Times New Roman" pitchFamily="-1" charset="0"/>
                <a:ea typeface="+mn-ea"/>
                <a:cs typeface="+mn-cs"/>
              </a:rPr>
              <a:t>K </a:t>
            </a:r>
            <a:r>
              <a:rPr lang="en-US" sz="1200" kern="1200" dirty="0">
                <a:solidFill>
                  <a:schemeClr val="tx1"/>
                </a:solidFill>
                <a:latin typeface="Times New Roman" pitchFamily="-1" charset="0"/>
                <a:ea typeface="+mn-ea"/>
                <a:cs typeface="+mn-cs"/>
              </a:rPr>
              <a:t>and the number of possible registers is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then one instruction can reference any one of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areas of 2</a:t>
            </a:r>
            <a:r>
              <a:rPr lang="en-US" sz="1200" kern="1200" baseline="30000" dirty="0">
                <a:solidFill>
                  <a:schemeClr val="tx1"/>
                </a:solidFill>
                <a:latin typeface="Times New Roman" pitchFamily="-1" charset="0"/>
                <a:ea typeface="+mn-ea"/>
                <a:cs typeface="+mn-cs"/>
              </a:rPr>
              <a:t>K</a:t>
            </a:r>
            <a:r>
              <a:rPr lang="en-US" sz="1200" kern="1200" dirty="0">
                <a:solidFill>
                  <a:schemeClr val="tx1"/>
                </a:solidFill>
                <a:latin typeface="Times New Roman" pitchFamily="-1" charset="0"/>
                <a:ea typeface="+mn-ea"/>
                <a:cs typeface="+mn-cs"/>
              </a:rPr>
              <a:t> words. </a:t>
            </a:r>
            <a:endParaRPr lang="en-US" dirty="0"/>
          </a:p>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Operation code: </a:t>
            </a:r>
            <a:r>
              <a:rPr lang="en-US" sz="1200" kern="1200" dirty="0">
                <a:solidFill>
                  <a:schemeClr val="tx1"/>
                </a:solidFill>
                <a:latin typeface="Times New Roman" pitchFamily="-1" charset="0"/>
                <a:ea typeface="+mn-ea"/>
                <a:cs typeface="+mn-cs"/>
              </a:rPr>
              <a:t>Specifies the operation to be performed (e.g., ADD, I/O). The operation is specified by a binary code, known as the operation code, or </a:t>
            </a:r>
            <a:r>
              <a:rPr lang="en-US" sz="1200" b="1" kern="1200" dirty="0">
                <a:solidFill>
                  <a:schemeClr val="tx1"/>
                </a:solidFill>
                <a:latin typeface="Times New Roman" pitchFamily="-1" charset="0"/>
                <a:ea typeface="+mn-ea"/>
                <a:cs typeface="+mn-cs"/>
              </a:rPr>
              <a:t>opcode.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Source operand reference: </a:t>
            </a:r>
            <a:r>
              <a:rPr lang="en-US" sz="1200" kern="1200" dirty="0">
                <a:solidFill>
                  <a:schemeClr val="tx1"/>
                </a:solidFill>
                <a:latin typeface="Times New Roman" pitchFamily="-1" charset="0"/>
                <a:ea typeface="+mn-ea"/>
                <a:cs typeface="+mn-cs"/>
              </a:rPr>
              <a:t>The operation may involve one or more source operands, that is, operands that are inputs for the operation.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Result operand reference: </a:t>
            </a:r>
            <a:r>
              <a:rPr lang="en-US" sz="1200" kern="1200" dirty="0">
                <a:solidFill>
                  <a:schemeClr val="tx1"/>
                </a:solidFill>
                <a:latin typeface="Times New Roman" pitchFamily="-1" charset="0"/>
                <a:ea typeface="+mn-ea"/>
                <a:cs typeface="+mn-cs"/>
              </a:rPr>
              <a:t>The operation may produce a result.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Next instruction reference: </a:t>
            </a:r>
            <a:r>
              <a:rPr lang="en-US" sz="1200" kern="1200" dirty="0">
                <a:solidFill>
                  <a:schemeClr val="tx1"/>
                </a:solidFill>
                <a:latin typeface="Times New Roman" pitchFamily="-1" charset="0"/>
                <a:ea typeface="+mn-ea"/>
                <a:cs typeface="+mn-cs"/>
              </a:rPr>
              <a:t>This tells the processor where to fetch the next instruction after the execution of this instruction is complete.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19</a:t>
            </a:r>
          </a:p>
        </p:txBody>
      </p:sp>
      <p:sp>
        <p:nvSpPr>
          <p:cNvPr id="419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90" name="Rectangle 6"/>
          <p:cNvSpPr>
            <a:spLocks noGrp="1" noRot="1" noChangeAspect="1" noChangeArrowheads="1" noTextEdit="1"/>
          </p:cNvSpPr>
          <p:nvPr>
            <p:ph type="sldImg"/>
          </p:nvPr>
        </p:nvSpPr>
        <p:spPr>
          <a:xfrm>
            <a:off x="1150938" y="692150"/>
            <a:ext cx="4556125" cy="3416300"/>
          </a:xfrm>
          <a:ln cap="flat"/>
        </p:spPr>
      </p:sp>
      <p:sp>
        <p:nvSpPr>
          <p:cNvPr id="4199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indexing, the interpretation is typically the following: The address field references a main memory address, and the referenced register contains a positive displacement from that address. Note that this usage is just the opposite of the interpretation for base-register addressing. Of course, it is more than just a matter of user interpretation. Because the address field is considered to be a memory address in indexing, it generally contains more bits than an address field in a comparable base-register instruction. Also, we shall see that there are some refinements to indexing that would not be as useful in the base-register context. Nevertheless, the method of calculating the EA is the same for both base-register addressing and indexing, and in both cases the register reference is sometimes explicit and sometimes implicit (for different processor types).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 important use of indexing is to provide an efficient mechanism for per- forming iterative operations. Consider, for example, a list of numbers stored starting at location A. Suppose that we would like to add 1 to each element on the list. We need to fetch each value, add 1 to it, and store it back. The sequence of effective addresses that we need is A, A + 1, A + 2,..., up to the last location on the list. With indexing, this is easily done. The value A is stored in the instruction’s address field, and the chosen register, called an </a:t>
            </a:r>
            <a:r>
              <a:rPr lang="en-US" sz="1200" i="1" kern="1200" dirty="0">
                <a:solidFill>
                  <a:schemeClr val="tx1"/>
                </a:solidFill>
                <a:latin typeface="Times New Roman" pitchFamily="-1" charset="0"/>
                <a:ea typeface="+mn-ea"/>
                <a:cs typeface="+mn-cs"/>
              </a:rPr>
              <a:t>index register, </a:t>
            </a:r>
            <a:r>
              <a:rPr lang="en-US" sz="1200" kern="1200" dirty="0">
                <a:solidFill>
                  <a:schemeClr val="tx1"/>
                </a:solidFill>
                <a:latin typeface="Times New Roman" pitchFamily="-1" charset="0"/>
                <a:ea typeface="+mn-ea"/>
                <a:cs typeface="+mn-cs"/>
              </a:rPr>
              <a:t>is initialized to 0. After each operation, the index register is incremented by 1.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Because index registers are commonly used for such iterative tasks, it is typical that there is a need to increment or decrement the index register after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each reference to it. Because this is such a common operation, some systems will automatically do this as part of the same instruction cycle. This is known as </a:t>
            </a:r>
            <a:r>
              <a:rPr lang="en-US" sz="1200" b="1" kern="1200" dirty="0">
                <a:solidFill>
                  <a:schemeClr val="tx1"/>
                </a:solidFill>
                <a:latin typeface="Times New Roman" pitchFamily="-1" charset="0"/>
                <a:ea typeface="+mn-ea"/>
                <a:cs typeface="+mn-cs"/>
              </a:rPr>
              <a:t>autoindexing. </a:t>
            </a:r>
            <a:r>
              <a:rPr lang="en-US" sz="1200" kern="1200" dirty="0">
                <a:solidFill>
                  <a:schemeClr val="tx1"/>
                </a:solidFill>
                <a:latin typeface="Times New Roman" pitchFamily="-1" charset="0"/>
                <a:ea typeface="+mn-ea"/>
                <a:cs typeface="+mn-cs"/>
              </a:rPr>
              <a:t>If certain registers are devoted exclusively to indexing, then autoindexing can be invoked implicitly and automatically. If general-purpose registers are used, the autoindex operation may need to be signaled by a bit in the instruction.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In some machines, both indirect addressing and indexing are provided, and it is possible to employ both in the same instruction. There are two possibilities: the indexing is performed either before or after the indirection.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If indexing is performed after the indirection, it is termed </a:t>
            </a:r>
            <a:r>
              <a:rPr lang="en-US" sz="1200" b="1" kern="1200" dirty="0">
                <a:solidFill>
                  <a:schemeClr val="tx1"/>
                </a:solidFill>
                <a:latin typeface="Times New Roman" pitchFamily="-1" charset="0"/>
                <a:ea typeface="+mn-ea"/>
                <a:cs typeface="+mn-cs"/>
              </a:rPr>
              <a:t>postindexing.</a:t>
            </a:r>
          </a:p>
          <a:p>
            <a:endParaRPr lang="en-US" sz="1200" b="1"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First, the contents of the address field are used to access a memory location containing a direct address. This address is then indexed by the register value. This technique is useful for accessing one of a number of blocks of data of a fixed format. For example, it was described in Chapter 8 that the operating system needs to employ a process control block for each process. The operations performed are the same regardless of which block is being manipulated. Thus, the addresses in the instructions that reference the block could point to a location (value = A) containing a variable pointer to the start of a process control block. The index register contains the displacement within the block.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With </a:t>
            </a:r>
            <a:r>
              <a:rPr lang="en-US" sz="1200" b="1" kern="1200" dirty="0">
                <a:solidFill>
                  <a:schemeClr val="tx1"/>
                </a:solidFill>
                <a:latin typeface="Times New Roman" pitchFamily="-1" charset="0"/>
                <a:ea typeface="+mn-ea"/>
                <a:cs typeface="+mn-cs"/>
              </a:rPr>
              <a:t>preindexing, </a:t>
            </a:r>
            <a:r>
              <a:rPr lang="en-US" sz="1200" kern="1200" dirty="0">
                <a:solidFill>
                  <a:schemeClr val="tx1"/>
                </a:solidFill>
                <a:latin typeface="Times New Roman" pitchFamily="-1" charset="0"/>
                <a:ea typeface="+mn-ea"/>
                <a:cs typeface="+mn-cs"/>
              </a:rPr>
              <a:t>the indexing is performed before the indirection.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 address is calculated as with simple indexing. In this case, however, the calculated address contains not the operand, but the address of the operand. An example of the use of this technique is to construct a multiway branch table. At a particular point in a program, there may be a branch to one of a number of locations depending on conditions. A table of addresses can be set up starting at location A. By indexing into this table, the required location can be found.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Typically, an instruction set will not include both preindexing and postindexing. </a:t>
            </a:r>
            <a:endParaRPr lang="en-US" dirty="0"/>
          </a:p>
          <a:p>
            <a:endParaRPr lang="en-US" dirty="0"/>
          </a:p>
          <a:p>
            <a:r>
              <a:rPr lang="en-US" sz="1200" b="1" kern="1200" dirty="0">
                <a:solidFill>
                  <a:schemeClr val="tx1"/>
                </a:solidFill>
                <a:latin typeface="Times New Roman" pitchFamily="-1" charset="0"/>
                <a:ea typeface="+mn-ea"/>
                <a:cs typeface="+mn-cs"/>
              </a:rPr>
              <a:t>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21</a:t>
            </a:r>
          </a:p>
        </p:txBody>
      </p:sp>
      <p:sp>
        <p:nvSpPr>
          <p:cNvPr id="4608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6" name="Rectangle 6"/>
          <p:cNvSpPr>
            <a:spLocks noGrp="1" noRot="1" noChangeAspect="1" noChangeArrowheads="1" noTextEdit="1"/>
          </p:cNvSpPr>
          <p:nvPr>
            <p:ph type="sldImg"/>
          </p:nvPr>
        </p:nvSpPr>
        <p:spPr>
          <a:xfrm>
            <a:off x="1150938" y="692150"/>
            <a:ext cx="4556125" cy="3416300"/>
          </a:xfrm>
          <a:ln cap="flat"/>
        </p:spPr>
      </p:sp>
      <p:sp>
        <p:nvSpPr>
          <p:cNvPr id="46087"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final addressing mode that we consider is stack addressing. As defined in Appendix I, a stack is a linear array of locations. It is sometimes referred to as a </a:t>
            </a:r>
            <a:r>
              <a:rPr lang="en-US" sz="1200" i="1" kern="1200" dirty="0">
                <a:solidFill>
                  <a:schemeClr val="tx1"/>
                </a:solidFill>
                <a:latin typeface="Times New Roman" pitchFamily="-1" charset="0"/>
                <a:ea typeface="+mn-ea"/>
                <a:cs typeface="+mn-cs"/>
              </a:rPr>
              <a:t>pushdown list </a:t>
            </a:r>
            <a:r>
              <a:rPr lang="en-US" sz="1200" kern="1200" dirty="0">
                <a:solidFill>
                  <a:schemeClr val="tx1"/>
                </a:solidFill>
                <a:latin typeface="Times New Roman" pitchFamily="-1" charset="0"/>
                <a:ea typeface="+mn-ea"/>
                <a:cs typeface="+mn-cs"/>
              </a:rPr>
              <a:t>or </a:t>
            </a:r>
            <a:r>
              <a:rPr lang="en-US" sz="1200" i="1" kern="1200" dirty="0">
                <a:solidFill>
                  <a:schemeClr val="tx1"/>
                </a:solidFill>
                <a:latin typeface="Times New Roman" pitchFamily="-1" charset="0"/>
                <a:ea typeface="+mn-ea"/>
                <a:cs typeface="+mn-cs"/>
              </a:rPr>
              <a:t>last-in-first-out queue. </a:t>
            </a:r>
            <a:r>
              <a:rPr lang="en-US" sz="1200" kern="1200" dirty="0">
                <a:solidFill>
                  <a:schemeClr val="tx1"/>
                </a:solidFill>
                <a:latin typeface="Times New Roman" pitchFamily="-1" charset="0"/>
                <a:ea typeface="+mn-ea"/>
                <a:cs typeface="+mn-cs"/>
              </a:rPr>
              <a:t>The stack is a reserved block of locations. Items are appended to the top of the stack so that, at any given time, the block is partially filled. Associated with the stack is a pointer whose value is the address of the top of the stack. Alternatively, the top two elements of the stack may be in processor registers, in which case the stack pointer references the third element of the stack. The stack pointer is maintained in a register. Thus, references to stack locations in memory are in fact register indirect addresses.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stack mode of addressing is a form of implied addressing. The machine instructions need not include a memory reference but implicitly operate on the top of the stack.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419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 charset="0"/>
                <a:ea typeface="+mn-ea"/>
                <a:cs typeface="+mn-cs"/>
              </a:rPr>
              <a:t>19</a:t>
            </a:r>
          </a:p>
        </p:txBody>
      </p:sp>
      <p:sp>
        <p:nvSpPr>
          <p:cNvPr id="419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419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41990" name="Rectangle 6"/>
          <p:cNvSpPr>
            <a:spLocks noGrp="1" noRot="1" noChangeAspect="1" noChangeArrowheads="1" noTextEdit="1"/>
          </p:cNvSpPr>
          <p:nvPr>
            <p:ph type="sldImg"/>
          </p:nvPr>
        </p:nvSpPr>
        <p:spPr>
          <a:xfrm>
            <a:off x="1150938" y="692150"/>
            <a:ext cx="4556125" cy="3416300"/>
          </a:xfrm>
          <a:ln cap="flat"/>
        </p:spPr>
      </p:sp>
      <p:sp>
        <p:nvSpPr>
          <p:cNvPr id="4199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indexing, the interpretation is typically the following: The address field references a main memory address, and the referenced register contains a positive displacement from that address. Note that this usage is just the opposite of the interpretation for base-register addressing. Of course, it is more than just a matter of user interpretation. Because the address field is considered to be a memory address in indexing, it generally contains more bits than an address field in a comparable base-register instruction. Also, we shall see that there are some refinements to indexing that would not be as useful in the base-register context. Nevertheless, the method of calculating the EA is the same for both base-register addressing and indexing, and in both cases the register reference is sometimes explicit and sometimes implicit (for different processor types).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 important use of indexing is to provide an efficient mechanism for per- forming iterative operations. Consider, for example, a list of numbers stored starting at location A. Suppose that we would like to add 1 to each element on the list. We need to fetch each value, add 1 to it, and store it back. The sequence of effective addresses that we need is A, A + 1, A + 2,..., up to the last location on the list. With indexing, this is easily done. The value A is stored in the instruction’s address field, and the chosen register, called an </a:t>
            </a:r>
            <a:r>
              <a:rPr lang="en-US" sz="1200" i="1" kern="1200" dirty="0">
                <a:solidFill>
                  <a:schemeClr val="tx1"/>
                </a:solidFill>
                <a:latin typeface="Times New Roman" pitchFamily="-1" charset="0"/>
                <a:ea typeface="+mn-ea"/>
                <a:cs typeface="+mn-cs"/>
              </a:rPr>
              <a:t>index register, </a:t>
            </a:r>
            <a:r>
              <a:rPr lang="en-US" sz="1200" kern="1200" dirty="0">
                <a:solidFill>
                  <a:schemeClr val="tx1"/>
                </a:solidFill>
                <a:latin typeface="Times New Roman" pitchFamily="-1" charset="0"/>
                <a:ea typeface="+mn-ea"/>
                <a:cs typeface="+mn-cs"/>
              </a:rPr>
              <a:t>is initialized to 0. After each operation, the index register is incremented by 1.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Because index registers are commonly used for such iterative tasks, it is typical that there is a need to increment or decrement the index register after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each reference to it. Because this is such a common operation, some systems will automatically do this as part of the same instruction cycle. This is known as </a:t>
            </a:r>
            <a:r>
              <a:rPr lang="en-US" sz="1200" b="1" kern="1200" dirty="0">
                <a:solidFill>
                  <a:schemeClr val="tx1"/>
                </a:solidFill>
                <a:latin typeface="Times New Roman" pitchFamily="-1" charset="0"/>
                <a:ea typeface="+mn-ea"/>
                <a:cs typeface="+mn-cs"/>
              </a:rPr>
              <a:t>autoindexing. </a:t>
            </a:r>
            <a:r>
              <a:rPr lang="en-US" sz="1200" kern="1200" dirty="0">
                <a:solidFill>
                  <a:schemeClr val="tx1"/>
                </a:solidFill>
                <a:latin typeface="Times New Roman" pitchFamily="-1" charset="0"/>
                <a:ea typeface="+mn-ea"/>
                <a:cs typeface="+mn-cs"/>
              </a:rPr>
              <a:t>If certain registers are devoted exclusively to indexing, then autoindexing can be invoked implicitly and automatically. If general-purpose registers are used, the autoindex operation may need to be signaled by a bit in the instruction.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In some machines, both indirect addressing and indexing are provided, and it is possible to employ both in the same instruction. There are two possibilities: the indexing is performed either before or after the indirection.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If indexing is performed after the indirection, it is termed </a:t>
            </a:r>
            <a:r>
              <a:rPr lang="en-US" sz="1200" b="1" kern="1200" dirty="0">
                <a:solidFill>
                  <a:schemeClr val="tx1"/>
                </a:solidFill>
                <a:latin typeface="Times New Roman" pitchFamily="-1" charset="0"/>
                <a:ea typeface="+mn-ea"/>
                <a:cs typeface="+mn-cs"/>
              </a:rPr>
              <a:t>postindexing.</a:t>
            </a:r>
          </a:p>
          <a:p>
            <a:endParaRPr lang="en-US" sz="1200" b="1"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First, the contents of the address field are used to access a memory location containing a direct address. This address is then indexed by the register value. This technique is useful for accessing one of a number of blocks of data of a fixed format. For example, it was described in Chapter 8 that the operating system needs to employ a process control block for each process. The operations performed are the same regardless of which block is being manipulated. Thus, the addresses in the instructions that reference the block could point to a location (value = A) containing a variable pointer to the start of a process control block. The index register contains the displacement within the block.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With </a:t>
            </a:r>
            <a:r>
              <a:rPr lang="en-US" sz="1200" b="1" kern="1200" dirty="0">
                <a:solidFill>
                  <a:schemeClr val="tx1"/>
                </a:solidFill>
                <a:latin typeface="Times New Roman" pitchFamily="-1" charset="0"/>
                <a:ea typeface="+mn-ea"/>
                <a:cs typeface="+mn-cs"/>
              </a:rPr>
              <a:t>preindexing, </a:t>
            </a:r>
            <a:r>
              <a:rPr lang="en-US" sz="1200" kern="1200" dirty="0">
                <a:solidFill>
                  <a:schemeClr val="tx1"/>
                </a:solidFill>
                <a:latin typeface="Times New Roman" pitchFamily="-1" charset="0"/>
                <a:ea typeface="+mn-ea"/>
                <a:cs typeface="+mn-cs"/>
              </a:rPr>
              <a:t>the indexing is performed before the indirection.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 address is calculated as with simple indexing. In this case, however, the calculated address contains not the operand, but the address of the operand. An example of the use of this technique is to construct a multiway branch table. At a particular point in a program, there may be a branch to one of a number of locations depending on conditions. A table of addresses can be set up starting at location A. By indexing into this table, the required location can be found.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Typically, an instruction set will not include both preindexing and postindexing. </a:t>
            </a:r>
            <a:endParaRPr lang="en-US" dirty="0"/>
          </a:p>
          <a:p>
            <a:endParaRPr lang="en-US" dirty="0"/>
          </a:p>
          <a:p>
            <a:r>
              <a:rPr lang="en-US" sz="1200" b="1" kern="1200" dirty="0">
                <a:solidFill>
                  <a:schemeClr val="tx1"/>
                </a:solidFill>
                <a:latin typeface="Times New Roman" pitchFamily="-1" charset="0"/>
                <a:ea typeface="+mn-ea"/>
                <a:cs typeface="+mn-cs"/>
              </a:rPr>
              <a:t>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GB" dirty="0"/>
          </a:p>
        </p:txBody>
      </p:sp>
    </p:spTree>
    <p:extLst>
      <p:ext uri="{BB962C8B-B14F-4D97-AF65-F5344CB8AC3E}">
        <p14:creationId xmlns:p14="http://schemas.microsoft.com/office/powerpoint/2010/main" val="421939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Recall from Figure 8.21 that the x86 address translation mechanism produces an address, called a virtual or effective address, that is an offset into a segment. The sum of the starting address of the segment and the effective address produces a linear address. If paging is being used, this linear address must pass through a page- translation mechanism to produce a physical address. In what follows, we ignore this last step because it is transparent to the instruction set and to the programmer.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x86 is equipped with a variety of addressing modes intended to allow the efficient execution of high-level languages. Figure 13.2 indicates the logic involved. The segment register determines the segment that is the subject of the reference. There are six segment registers; the one being used for a particular reference depends on the context of execution and the instruction. Each segment register holds an index into the segment descriptor table (Figure 8.20), which holds the starting address of the corresponding segments. Associated with each user-visible segment register is a segment descriptor register (not programmer visible), which records the access rights for the segment as well as the starting address and limit (length) of the segment. In addition, there are two registers that may be used in constructing an address: the base register and the index register. </a:t>
            </a:r>
            <a:endParaRPr lang="en-US" dirty="0"/>
          </a:p>
          <a:p>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40000" lnSpcReduction="20000"/>
          </a:bodyPr>
          <a:lstStyle/>
          <a:p>
            <a:r>
              <a:rPr lang="en-US" sz="1200" kern="1200" dirty="0">
                <a:solidFill>
                  <a:schemeClr val="tx1"/>
                </a:solidFill>
                <a:latin typeface="Times New Roman" pitchFamily="-1" charset="0"/>
                <a:ea typeface="+mn-ea"/>
                <a:cs typeface="+mn-cs"/>
              </a:rPr>
              <a:t>Table 13.2 lists the x86 addressing modes. Let us consider each of these in turn.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For the </a:t>
            </a:r>
            <a:r>
              <a:rPr lang="en-US" sz="1200" b="1" kern="1200" dirty="0">
                <a:solidFill>
                  <a:schemeClr val="tx1"/>
                </a:solidFill>
                <a:latin typeface="Times New Roman" pitchFamily="-1" charset="0"/>
                <a:ea typeface="+mn-ea"/>
                <a:cs typeface="+mn-cs"/>
              </a:rPr>
              <a:t>immediate mode, </a:t>
            </a:r>
            <a:r>
              <a:rPr lang="en-US" sz="1200" kern="1200" dirty="0">
                <a:solidFill>
                  <a:schemeClr val="tx1"/>
                </a:solidFill>
                <a:latin typeface="Times New Roman" pitchFamily="-1" charset="0"/>
                <a:ea typeface="+mn-ea"/>
                <a:cs typeface="+mn-cs"/>
              </a:rPr>
              <a:t>the operand is included in the instruction. The operand can be a byte, word, or doubleword of data.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For </a:t>
            </a:r>
            <a:r>
              <a:rPr lang="en-US" sz="1200" b="1" kern="1200" dirty="0">
                <a:solidFill>
                  <a:schemeClr val="tx1"/>
                </a:solidFill>
                <a:latin typeface="Times New Roman" pitchFamily="-1" charset="0"/>
                <a:ea typeface="+mn-ea"/>
                <a:cs typeface="+mn-cs"/>
              </a:rPr>
              <a:t>register operand mode, </a:t>
            </a:r>
            <a:r>
              <a:rPr lang="en-US" sz="1200" kern="1200" dirty="0">
                <a:solidFill>
                  <a:schemeClr val="tx1"/>
                </a:solidFill>
                <a:latin typeface="Times New Roman" pitchFamily="-1" charset="0"/>
                <a:ea typeface="+mn-ea"/>
                <a:cs typeface="+mn-cs"/>
              </a:rPr>
              <a:t>the operand is located in a register. For general instructions, such as data transfer, arithmetic, and logical instructions, the operand can be one of the 32-bit general registers (EAX, EBX, ECX, EDX, ESI, EDI, ESP, EBP), one of the 16-bit general registers (AX, BX, CX, DX, SI, DI, SP, BP), or one of the 8-bit general registers (AH, BH, CH, DH, AL, BL, CL, DL). There are also some instructions that reference the segment selector registers (CS, DS, ES, SS, FS, GS).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remaining addressing modes reference locations in memory. The memory location must be specified in terms of the segment containing the location and the off- set from the beginning of the segment. In some cases, a segment is specified explicitly; in others, the segment is specified by simple rules that assign a segment by default.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In the </a:t>
            </a:r>
            <a:r>
              <a:rPr lang="en-US" sz="1200" b="1" kern="1200" dirty="0">
                <a:solidFill>
                  <a:schemeClr val="tx1"/>
                </a:solidFill>
                <a:latin typeface="Times New Roman" pitchFamily="-1" charset="0"/>
                <a:ea typeface="+mn-ea"/>
                <a:cs typeface="+mn-cs"/>
              </a:rPr>
              <a:t>displacement mode, </a:t>
            </a:r>
            <a:r>
              <a:rPr lang="en-US" sz="1200" kern="1200" dirty="0">
                <a:solidFill>
                  <a:schemeClr val="tx1"/>
                </a:solidFill>
                <a:latin typeface="Times New Roman" pitchFamily="-1" charset="0"/>
                <a:ea typeface="+mn-ea"/>
                <a:cs typeface="+mn-cs"/>
              </a:rPr>
              <a:t>the operand’s offset (the effective address of Figure13.2) is contained as part of the instruction as an 8-, 16-, or 32-bit displacement. With segmentation, all addresses in instructions refer merely to an offset in a segment. The displacement addressing mode is found on few machines because, as mentioned earlier, it leads to long instructions. In the case of the x86, the displacement value can be as long as 32 bits, making for a 6-byte instruction. Displacement addressing can be useful for referencing global variables.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remaining addressing modes are indirect, in the sense that the address portion of the instruction tells the processor where to look to find the address. The </a:t>
            </a:r>
            <a:r>
              <a:rPr lang="en-US" sz="1200" b="1" kern="1200" dirty="0">
                <a:solidFill>
                  <a:schemeClr val="tx1"/>
                </a:solidFill>
                <a:latin typeface="Times New Roman" pitchFamily="-1" charset="0"/>
                <a:ea typeface="+mn-ea"/>
                <a:cs typeface="+mn-cs"/>
              </a:rPr>
              <a:t>base mode </a:t>
            </a:r>
            <a:r>
              <a:rPr lang="en-US" sz="1200" kern="1200" dirty="0">
                <a:solidFill>
                  <a:schemeClr val="tx1"/>
                </a:solidFill>
                <a:latin typeface="Times New Roman" pitchFamily="-1" charset="0"/>
                <a:ea typeface="+mn-ea"/>
                <a:cs typeface="+mn-cs"/>
              </a:rPr>
              <a:t>specifies that one of the 8-, 16-, or 32-bit registers contains the effective address. This is equivalent to what we have referred to as register indirect addressing.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In the </a:t>
            </a:r>
            <a:r>
              <a:rPr lang="en-US" sz="1200" b="1" kern="1200" dirty="0">
                <a:solidFill>
                  <a:schemeClr val="tx1"/>
                </a:solidFill>
                <a:latin typeface="Times New Roman" pitchFamily="-1" charset="0"/>
                <a:ea typeface="+mn-ea"/>
                <a:cs typeface="+mn-cs"/>
              </a:rPr>
              <a:t>base with displacement mode, </a:t>
            </a:r>
            <a:r>
              <a:rPr lang="en-US" sz="1200" kern="1200" dirty="0">
                <a:solidFill>
                  <a:schemeClr val="tx1"/>
                </a:solidFill>
                <a:latin typeface="Times New Roman" pitchFamily="-1" charset="0"/>
                <a:ea typeface="+mn-ea"/>
                <a:cs typeface="+mn-cs"/>
              </a:rPr>
              <a:t>the instruction includes a displacement to be added to a base register, which may be any of the general-purpose registers. Examples of uses of this mode are as follows: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Used by a compiler to point to the start of a local variable area. For example, the base register could point to the beginning of a stack frame, which contains the local variables for the corresponding procedure.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Used to index into an array when the element size is not 1, 2, 4, or 8 bytes and which therefore cannot be indexed using an index register. In this case, the displacement points to the beginning of the array, and the base register holds the results of a calculation to determine the offset to a specific element within the array.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Used to access a field of a record. The base register points to the beginning of the record, while the displacement is an offset to the field.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In the </a:t>
            </a:r>
            <a:r>
              <a:rPr lang="en-US" sz="1200" b="1" kern="1200" dirty="0">
                <a:solidFill>
                  <a:schemeClr val="tx1"/>
                </a:solidFill>
                <a:latin typeface="Times New Roman" pitchFamily="-1" charset="0"/>
                <a:ea typeface="+mn-ea"/>
                <a:cs typeface="+mn-cs"/>
              </a:rPr>
              <a:t>scaled index with displacement mode, </a:t>
            </a:r>
            <a:r>
              <a:rPr lang="en-US" sz="1200" kern="1200" dirty="0">
                <a:solidFill>
                  <a:schemeClr val="tx1"/>
                </a:solidFill>
                <a:latin typeface="Times New Roman" pitchFamily="-1" charset="0"/>
                <a:ea typeface="+mn-ea"/>
                <a:cs typeface="+mn-cs"/>
              </a:rPr>
              <a:t>the instruction includes a displacement to be added to a register, in this case called an index register. The index register may be any of the general-purpose registers except the one called ESP, which is generally used for stack processing. In calculating the effective address, the contents of the index register are multiplied by a scaling factor of 1, 2, 4, or 8, and then added to a displacement. This mode is very convenient for indexing arrays. A scaling factor of 2 can be used for an array of 16-bit integers. A scaling factor of 4 can be used for 32-bit integers or floating-point numbers. Finally, a scaling factor of 8 can be used for an array of double-precision floating-point numbers.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a:t>
            </a:r>
            <a:r>
              <a:rPr lang="en-US" sz="1200" b="1" kern="1200" dirty="0">
                <a:solidFill>
                  <a:schemeClr val="tx1"/>
                </a:solidFill>
                <a:latin typeface="Times New Roman" pitchFamily="-1" charset="0"/>
                <a:ea typeface="+mn-ea"/>
                <a:cs typeface="+mn-cs"/>
              </a:rPr>
              <a:t>base with index and displacement mode </a:t>
            </a:r>
            <a:r>
              <a:rPr lang="en-US" sz="1200" kern="1200" dirty="0">
                <a:solidFill>
                  <a:schemeClr val="tx1"/>
                </a:solidFill>
                <a:latin typeface="Times New Roman" pitchFamily="-1" charset="0"/>
                <a:ea typeface="+mn-ea"/>
                <a:cs typeface="+mn-cs"/>
              </a:rPr>
              <a:t>sums the contents of the base register, the index register, and a displacement to form the effective address. Again, the base register can be any general-purpose register and the index register can be any general-purpose register except ESP. As an example, this addressing mode could be used for accessing a local array on a stack frame. This mode can also be used to support a two-dimensional array; in this case, the displacement points to the beginning of the array, and each register handles one dimension of the array.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a:t>
            </a:r>
            <a:r>
              <a:rPr lang="en-US" sz="1200" b="1" kern="1200" dirty="0">
                <a:solidFill>
                  <a:schemeClr val="tx1"/>
                </a:solidFill>
                <a:latin typeface="Times New Roman" pitchFamily="-1" charset="0"/>
                <a:ea typeface="+mn-ea"/>
                <a:cs typeface="+mn-cs"/>
              </a:rPr>
              <a:t>based scaled index with displacement mode </a:t>
            </a:r>
            <a:r>
              <a:rPr lang="en-US" sz="1200" kern="1200" dirty="0">
                <a:solidFill>
                  <a:schemeClr val="tx1"/>
                </a:solidFill>
                <a:latin typeface="Times New Roman" pitchFamily="-1" charset="0"/>
                <a:ea typeface="+mn-ea"/>
                <a:cs typeface="+mn-cs"/>
              </a:rPr>
              <a:t>sums the contents of the index register multiplied by a scaling factor, the contents of the base register, and the displacement. This is useful if an array is stored in a stack frame; in this case, the array elements would be 2, 4, or 8 bytes each in length. This mode also provides efficient indexing of a two-dimensional array when the array elements are 2, 4, or 8 bytes in length.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Finally, </a:t>
            </a:r>
            <a:r>
              <a:rPr lang="en-US" sz="1200" b="1" kern="1200" dirty="0">
                <a:solidFill>
                  <a:schemeClr val="tx1"/>
                </a:solidFill>
                <a:latin typeface="Times New Roman" pitchFamily="-1" charset="0"/>
                <a:ea typeface="+mn-ea"/>
                <a:cs typeface="+mn-cs"/>
              </a:rPr>
              <a:t>relative addressing </a:t>
            </a:r>
            <a:r>
              <a:rPr lang="en-US" sz="1200" kern="1200" dirty="0">
                <a:solidFill>
                  <a:schemeClr val="tx1"/>
                </a:solidFill>
                <a:latin typeface="Times New Roman" pitchFamily="-1" charset="0"/>
                <a:ea typeface="+mn-ea"/>
                <a:cs typeface="+mn-cs"/>
              </a:rPr>
              <a:t>can be used in transfer-of-control instructions. A displacement is added to the value of the program counter, which points to the next instruction. In this case, the displacement is treated as a signed byte, word, or doubleword value, and that value either increases or decreases the address in the program counter. </a:t>
            </a:r>
          </a:p>
          <a:p>
            <a:endParaRPr lang="en-US" dirty="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1" charset="0"/>
                <a:ea typeface="+mn-ea"/>
                <a:cs typeface="+mn-cs"/>
              </a:rPr>
              <a:t>The ARM architecture provides a large collection of operation types. The following </a:t>
            </a:r>
            <a:endParaRPr lang="en-US" dirty="0"/>
          </a:p>
          <a:p>
            <a:r>
              <a:rPr lang="en-US" sz="1200" kern="1200" dirty="0">
                <a:solidFill>
                  <a:schemeClr val="tx1"/>
                </a:solidFill>
                <a:latin typeface="Times New Roman" pitchFamily="-1" charset="0"/>
                <a:ea typeface="+mn-ea"/>
                <a:cs typeface="+mn-cs"/>
              </a:rPr>
              <a:t>are the principal categories: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Load and store instructions: </a:t>
            </a:r>
            <a:r>
              <a:rPr lang="en-US" sz="1200" kern="1200" dirty="0">
                <a:solidFill>
                  <a:schemeClr val="tx1"/>
                </a:solidFill>
                <a:latin typeface="Times New Roman" pitchFamily="-1" charset="0"/>
                <a:ea typeface="+mn-ea"/>
                <a:cs typeface="+mn-cs"/>
              </a:rPr>
              <a:t>In the ARM architecture, only load and store instructions access memory locations; arithmetic and logical instructions are performed only on registers and immediate values encoded in the instruction. This limitation is characteristic of RISC design and it is explored further in Chapter 15. The ARM architecture supports two broad types of instruction that load or store the value of a single register, or a pair of registers, from or to memory: (1) load or store a 32-bit word or an 8-bit unsigned byte, and (2) load or store a 16-bit unsigned halfword, and load and sign extend a 16-bit halfword or an 8-bit byte.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Branch instructions: </a:t>
            </a:r>
            <a:r>
              <a:rPr lang="en-US" sz="1200" kern="1200" dirty="0">
                <a:solidFill>
                  <a:schemeClr val="tx1"/>
                </a:solidFill>
                <a:latin typeface="Times New Roman" pitchFamily="-1" charset="0"/>
                <a:ea typeface="+mn-ea"/>
                <a:cs typeface="+mn-cs"/>
              </a:rPr>
              <a:t>ARM supports a branch instruction that allows a conditional branch forwards or backwards up to 32 MB. As the program counter is one of the general-purpose registers (R15), a branch or jump can also be generated by writing a value to R15. A subroutine call can be performed by a variant of the standard branch instruction. As well as allowing a branch forward or backward up to 32 MB, the Branch with Link (BL) instruction preserves the address of the instruction after the branch (the return address) in the LR (R14). Branches are determined by a 4-bit condition field in the instruction.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Data-processing instructions: </a:t>
            </a:r>
            <a:r>
              <a:rPr lang="en-US" sz="1200" kern="1200" dirty="0">
                <a:solidFill>
                  <a:schemeClr val="tx1"/>
                </a:solidFill>
                <a:latin typeface="Times New Roman" pitchFamily="-1" charset="0"/>
                <a:ea typeface="+mn-ea"/>
                <a:cs typeface="+mn-cs"/>
              </a:rPr>
              <a:t>This category includes logical instructions (AND, OR, XOR), add and subtract instructions, and test and compare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Multiply instructions: </a:t>
            </a:r>
            <a:r>
              <a:rPr lang="en-US" sz="1200" kern="1200" dirty="0">
                <a:solidFill>
                  <a:schemeClr val="tx1"/>
                </a:solidFill>
                <a:latin typeface="Times New Roman" pitchFamily="-1" charset="0"/>
                <a:ea typeface="+mn-ea"/>
                <a:cs typeface="+mn-cs"/>
              </a:rPr>
              <a:t>The integer multiply instructions operate on word or halfword operands and can produce normal or long results. For example, there is a multiply instruction that takes two 32-bit operands and produces a 64-bit result.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Parallel addition and subtraction instructions: </a:t>
            </a:r>
            <a:r>
              <a:rPr lang="en-US" sz="1200" kern="1200" dirty="0">
                <a:solidFill>
                  <a:schemeClr val="tx1"/>
                </a:solidFill>
                <a:latin typeface="Times New Roman" pitchFamily="-1" charset="0"/>
                <a:ea typeface="+mn-ea"/>
                <a:cs typeface="+mn-cs"/>
              </a:rPr>
              <a:t>In addition to the normal data processing and multiply instructions, there are a set of parallel addition and subtraction instructions, in which portions of two operands are operated on in parallel. For example, ADD16 adds the top halfwords of two registers to form the top halfword of the result and adds the bottom halfwords of the same two registers to form the bottom halfword of the result. These instructions are useful in image processing applications, similar to the x86 MMX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Extend instructions: </a:t>
            </a:r>
            <a:r>
              <a:rPr lang="en-US" sz="1200" kern="1200" dirty="0">
                <a:solidFill>
                  <a:schemeClr val="tx1"/>
                </a:solidFill>
                <a:latin typeface="Times New Roman" pitchFamily="-1" charset="0"/>
                <a:ea typeface="+mn-ea"/>
                <a:cs typeface="+mn-cs"/>
              </a:rPr>
              <a:t>There are several instructions for unpacking data by sign or zero extending bytes to halfwords or words, and halfwords to words.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Status register access instructions: </a:t>
            </a:r>
            <a:r>
              <a:rPr lang="en-US" sz="1200" kern="1200" dirty="0">
                <a:solidFill>
                  <a:schemeClr val="tx1"/>
                </a:solidFill>
                <a:latin typeface="Times New Roman" pitchFamily="-1" charset="0"/>
                <a:ea typeface="+mn-ea"/>
                <a:cs typeface="+mn-cs"/>
              </a:rPr>
              <a:t>ARM provides the ability to read and also to write portions of the status register. </a:t>
            </a: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a:solidFill>
                  <a:schemeClr val="tx1"/>
                </a:solidFill>
                <a:latin typeface="Times New Roman" pitchFamily="-1" charset="0"/>
                <a:ea typeface="+mn-ea"/>
                <a:cs typeface="+mn-cs"/>
              </a:rPr>
              <a:t>Load and store instructions are the only instructions that reference memory. This is always done indirectly through a base register plus offset. There are three alternatives with respect to indexing (Figure 13.3):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Offset: </a:t>
            </a:r>
            <a:r>
              <a:rPr lang="en-US" sz="1200" kern="1200" dirty="0">
                <a:solidFill>
                  <a:schemeClr val="tx1"/>
                </a:solidFill>
                <a:latin typeface="Times New Roman" pitchFamily="-1" charset="0"/>
                <a:ea typeface="+mn-ea"/>
                <a:cs typeface="+mn-cs"/>
              </a:rPr>
              <a:t>For this addressing method, </a:t>
            </a:r>
            <a:r>
              <a:rPr lang="en-US" sz="1200" b="1" kern="1200" dirty="0">
                <a:solidFill>
                  <a:schemeClr val="tx1"/>
                </a:solidFill>
                <a:latin typeface="Times New Roman" pitchFamily="-1" charset="0"/>
                <a:ea typeface="+mn-ea"/>
                <a:cs typeface="+mn-cs"/>
              </a:rPr>
              <a:t>indexing </a:t>
            </a:r>
            <a:r>
              <a:rPr lang="en-US" sz="1200" kern="1200" dirty="0">
                <a:solidFill>
                  <a:schemeClr val="tx1"/>
                </a:solidFill>
                <a:latin typeface="Times New Roman" pitchFamily="-1" charset="0"/>
                <a:ea typeface="+mn-ea"/>
                <a:cs typeface="+mn-cs"/>
              </a:rPr>
              <a:t>is not used. An offset value is added to or subtracted from the value in the base register to form the memory address. As an example Figure 13.3a illustrates this method with the assembly language instruction STRB r0, [r1, #12]. This is the store byte instruction. In this case the base address is in register r1 and the displacement is an immediate value of decimal 12. The resulting address (base plus offset) is the location where the least significant byte from r0 is to be stored.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Preindex: </a:t>
            </a:r>
            <a:r>
              <a:rPr lang="en-US" sz="1200" b="0" kern="1200" dirty="0">
                <a:solidFill>
                  <a:schemeClr val="tx1"/>
                </a:solidFill>
                <a:latin typeface="Times New Roman" pitchFamily="-1" charset="0"/>
                <a:ea typeface="+mn-ea"/>
                <a:cs typeface="+mn-cs"/>
              </a:rPr>
              <a:t>The memory address is formed in the same way as for off set address</a:t>
            </a:r>
            <a:r>
              <a:rPr lang="en-US" sz="1200" kern="1200" dirty="0">
                <a:solidFill>
                  <a:schemeClr val="tx1"/>
                </a:solidFill>
                <a:latin typeface="Times New Roman" pitchFamily="-1" charset="0"/>
                <a:ea typeface="+mn-ea"/>
                <a:cs typeface="+mn-cs"/>
              </a:rPr>
              <a:t>ing. The memory address is also written back to the base register. In other words, the base register value is incremented or decremented by the offset value. Figure 13.3b illustrates this method with the assembly language instruction STRB r0, [r1, #12]!. The exclamation point signifies preindexing.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Postindex: </a:t>
            </a:r>
            <a:r>
              <a:rPr lang="en-US" sz="1200" kern="1200" dirty="0">
                <a:solidFill>
                  <a:schemeClr val="tx1"/>
                </a:solidFill>
                <a:latin typeface="Times New Roman" pitchFamily="-1" charset="0"/>
                <a:ea typeface="+mn-ea"/>
                <a:cs typeface="+mn-cs"/>
              </a:rPr>
              <a:t>The memory address is the base register value. An offset is added to or subtracted from the base register value and the result is written back to the base register. Figure 13.3c illustrates this method with the assembly language instruction STRB r0, [r1], #12.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Note that what ARM refers to as a base register acts as an index register for preindex and postindex addressing. The offset value can either be an immediate value stored in the instruction or it can be in another register. If the offset value is in a register, another useful feature is available: scaled register addressing. The value in the offset register is scaled by one of the shift operators: Logical Shift Left, Logical Shift Right, Arithmetic Shift Right, Rotate Right, or Rotate Right Extended (which includes the carry bit in the rotation). The amount of the shift is specified as an immediate value in the instruction. </a:t>
            </a:r>
            <a:endParaRPr lang="en-US" dirty="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Data processing instructions use either register addressing or a mixture of register and immediate addressing. For register addressing, the value in one of the register operands may be scaled using one of the five shift operators defined in the preceding paragraph.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only form of addressing for branch instructions is immediate addressing. The branch instruction contains a 24-bit value. For address calculation, this value is shifted left 2 bits, so that the address is on a word boundary. Thus the effective address range is ± 32 MB from the program counter. </a:t>
            </a:r>
            <a:endParaRPr lang="en-US" dirty="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Load Multiple instructions load a subset (possibly all) of the general-purpose registers from memory. Store Multiple instructions store a subset (possibly all) of the general-purpose registers to memory. The list of registers for the load or store is specified in a 16-bit field in the instruction with each bit corresponding to one of the 16 registers. Load and Store Multiple addressing modes produce a sequential range of memory addresses. The lowest-numbered register is stored at the lowest memory address and the highest- numbered register at the highest memory address. Four addressing modes are used  (Figure 13.4): increment after, increment before, decrement after, and decrement before. A base register specifies a main memory address where register values are stored in or loaded from in ascending (increment) or descending (decrement) word locations. Incrementing or decrementing starts either before or after the first memory access.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These instructions are useful for block loads or stores, stack operations, and procedure exit sequences.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026"/>
          <p:cNvSpPr>
            <a:spLocks noGrp="1" noRot="1" noChangeAspect="1" noChangeArrowheads="1" noTextEdit="1"/>
          </p:cNvSpPr>
          <p:nvPr>
            <p:ph type="sldImg"/>
          </p:nvPr>
        </p:nvSpPr>
        <p:spPr>
          <a:xfrm>
            <a:off x="1150938" y="692150"/>
            <a:ext cx="4556125" cy="3416300"/>
          </a:xfrm>
          <a:ln/>
        </p:spPr>
      </p:sp>
      <p:sp>
        <p:nvSpPr>
          <p:cNvPr id="110595" name="Rectangle 1027"/>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An instruction format defines the layout of the bits of an instruction, in terms of its constituent fields. An instruction format must include an opcode and, implicitly or explicitly, zero or more operands. Each explicit operand is referenced using one of the addressing modes described in Section 13.1. The format must, implicitly or explicitly, indicate the addressing mode for each operand. For most instruction sets, more than one instruction format is used.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design of an instruction format is a complex art, and an amazing variety of designs have been implemented. We examine the key design issues, looking briefly at some designs to illustrate points, and then we examine the x86 and ARM solutions in detail. </a:t>
            </a:r>
            <a:endParaRPr lang="en-US" dirty="0"/>
          </a:p>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3270250" y="514350"/>
            <a:ext cx="3386138" cy="2540000"/>
          </a:xfrm>
          <a:ln cap="flat"/>
        </p:spPr>
      </p:sp>
      <p:sp>
        <p:nvSpPr>
          <p:cNvPr id="1331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Within the computer, each instruction is represented by a sequence of bits. The instruction is divided into fields, corresponding to the constituent elements of the instruction.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simple example of an instruction format is shown in Figure 12.2. As another example, the IAS instruction format is shown in Figure 2.2. With most instruction sets, more than one format is used. During instruction execution, an instruction is read into an instruction register (IR) in the processor. The processor must be able to extract the data from the various instruction fields to perform the required operation.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It is difficult for both the programmer and the reader of textbooks to deal with binary representations of machine instructions. Thus, it has become common practice to use a </a:t>
            </a:r>
            <a:r>
              <a:rPr lang="en-US" sz="1200" i="1" kern="1200" dirty="0">
                <a:solidFill>
                  <a:schemeClr val="tx1"/>
                </a:solidFill>
                <a:latin typeface="Times New Roman" pitchFamily="-1" charset="0"/>
                <a:ea typeface="+mn-ea"/>
                <a:cs typeface="+mn-cs"/>
              </a:rPr>
              <a:t>symbolic representation </a:t>
            </a:r>
            <a:r>
              <a:rPr lang="en-US" sz="1200" kern="1200" dirty="0">
                <a:solidFill>
                  <a:schemeClr val="tx1"/>
                </a:solidFill>
                <a:latin typeface="Times New Roman" pitchFamily="-1" charset="0"/>
                <a:ea typeface="+mn-ea"/>
                <a:cs typeface="+mn-cs"/>
              </a:rPr>
              <a:t>of machine instructions. An example of this was used for the IAS instruction set, in Table 1.1.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1150938" y="692150"/>
            <a:ext cx="4556125" cy="3416300"/>
          </a:xfrm>
          <a:ln/>
        </p:spPr>
      </p:sp>
      <p:sp>
        <p:nvSpPr>
          <p:cNvPr id="111619"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The most basic design issue to be faced is the instruction format length. This decision affects, and is affected by, memory size, memory organization, bus structure, processor complexity, and processor speed. This decision determines the richness and flexibility of the machine as seen by the assembly-language programmer.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most obvious trade-off here is between the desire for a powerful instruction repertoire and a need to save space. Programmers want more opcodes, more operands, more addressing modes, and greater address range. More opcodes and more operands make life easier for the programmer, because shorter programs can be written to accomplish given tasks. Similarly, more addressing modes give the programmer greater flexibility in implementing certain functions, such as table manipulations and multiple-way branching. And, of course, with the increase in main memory size and the increasing use of virtual memory, programmers want to be able to address larger memory ranges. All of these things (opcodes, operands, addressing modes, address range) require bits and push in the direction of longer instruction lengths. But longer instruction length may be wasteful. A 64-bit instruction occupies twice the space of a 32-bit instruction but is probably less than twice as useful.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Beyond this basic trade-off, there are other considerations. Either the instruction length should be equal to the memory-transfer length (in a bus system, data- bus length) or one should be a multiple of the other. Otherwise, we will not get an integral number of instructions during a fetch cycle. A related consideration is the memory transfer rate. This rate has not kept up with increases in processor speed. Accordingly, memory can become a bottleneck if the processor can execute instructions faster than it can fetch them. One solution to this problem is to use cache memory (see Section 4.3); another is to use shorter instructions. Thus, 16-bit instructions can be fetched at twice the rate of 32-bit instructions but probably can be executed less than twice as rapidly.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seemingly mundane but nevertheless important feature is that the instruction length should be a multiple of the character length, which is usually 8 bits, and of the length of fixed-point numbers. To see this, we need to make use of that unfortunately ill-defined word, </a:t>
            </a:r>
            <a:r>
              <a:rPr lang="en-US" sz="1200" i="1" kern="1200" dirty="0">
                <a:solidFill>
                  <a:schemeClr val="tx1"/>
                </a:solidFill>
                <a:latin typeface="Times New Roman" pitchFamily="-1" charset="0"/>
                <a:ea typeface="+mn-ea"/>
                <a:cs typeface="+mn-cs"/>
              </a:rPr>
              <a:t>word </a:t>
            </a:r>
            <a:r>
              <a:rPr lang="en-US" sz="1200" kern="1200" dirty="0">
                <a:solidFill>
                  <a:schemeClr val="tx1"/>
                </a:solidFill>
                <a:latin typeface="Times New Roman" pitchFamily="-1" charset="0"/>
                <a:ea typeface="+mn-ea"/>
                <a:cs typeface="+mn-cs"/>
              </a:rPr>
              <a:t>[FRAI83]. The word length of memory is, in some sense, the “natural” unit of organization. The size of a word usually determines the size of fixed-point numbers (usually the two are equal). Word size is also typically equal to, or at least integrally related to, the memory transfer size. Because a common form of data is character data, we would like a word to store an integral number of characters. Otherwise, there are wasted bits in each word when storing multiple characters, or a character will have to straddle a word boundary. The importance of this point is such that IBM, when it introduced the System/360 and wanted to employ 8-bit characters, made the wrenching decision to move from the 36-bit architecture of the scientific members of the 700/7000 series to a 32-bit architecture. </a:t>
            </a:r>
            <a:endParaRPr lang="en-US" dirty="0"/>
          </a:p>
          <a:p>
            <a:endParaRPr lang="en-US" dirty="0"/>
          </a:p>
          <a:p>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1150938" y="692150"/>
            <a:ext cx="4556125" cy="3416300"/>
          </a:xfrm>
          <a:ln/>
        </p:spPr>
      </p:sp>
      <p:sp>
        <p:nvSpPr>
          <p:cNvPr id="112643"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We’ve looked at some of the factors that go into deciding the length of the instruction format. An equally difficult issue is how to allocate the bits in that format. The trade-offs here are complex.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For a given instruction length, there is clearly a trade-off between the number of opcodes and the power of the addressing capability. More opcodes obviously mean more bits in the opcode field. For an instruction format of a given length, this reduces the number of bits available for addressing. There is one interesting refinement to this trade-off, and that is the use of variable-length opcodes. In this approach, there is a minimum opcode length but, for some opcodes, additional operations may be specified by using additional bits in the instruction. For a fixed- length instruction, this leaves fewer bits for addressing. Thus, this feature is used for those instructions that require fewer operands and/or less powerful addressing.</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following interrelated factors go into determining the use of the addressing bits.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Number of addressing modes: </a:t>
            </a:r>
            <a:r>
              <a:rPr lang="en-US" sz="1200" kern="1200" dirty="0">
                <a:solidFill>
                  <a:schemeClr val="tx1"/>
                </a:solidFill>
                <a:latin typeface="Times New Roman" pitchFamily="-1" charset="0"/>
                <a:ea typeface="+mn-ea"/>
                <a:cs typeface="+mn-cs"/>
              </a:rPr>
              <a:t>Sometimes an addressing mode can be indicated implicitly. For example, certain opcodes might always call for indexing. In other cases, the addressing modes must be explicit, and one or more mode bits will be needed.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Number of operands: </a:t>
            </a:r>
            <a:r>
              <a:rPr lang="en-US" sz="1200" b="0" kern="1200" dirty="0">
                <a:solidFill>
                  <a:schemeClr val="tx1"/>
                </a:solidFill>
                <a:latin typeface="Times New Roman" pitchFamily="-1" charset="0"/>
                <a:ea typeface="+mn-ea"/>
                <a:cs typeface="+mn-cs"/>
              </a:rPr>
              <a:t>We have seen that fewer addresses can make for longer, </a:t>
            </a:r>
            <a:r>
              <a:rPr lang="en-US" sz="1200" kern="1200" dirty="0">
                <a:solidFill>
                  <a:schemeClr val="tx1"/>
                </a:solidFill>
                <a:latin typeface="Times New Roman" pitchFamily="-1" charset="0"/>
                <a:ea typeface="+mn-ea"/>
                <a:cs typeface="+mn-cs"/>
              </a:rPr>
              <a:t>more awkward programs (e.g., Figure 10.3). Typical instruction formats on today’s machines include two operands. Each operand address in the instruction might require its own mode indicator, or the use of a mode indicator could be limited to just one of the address fields.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Register versus memory: </a:t>
            </a:r>
            <a:r>
              <a:rPr lang="en-US" sz="1200" kern="1200" dirty="0">
                <a:solidFill>
                  <a:schemeClr val="tx1"/>
                </a:solidFill>
                <a:latin typeface="Times New Roman" pitchFamily="-1" charset="0"/>
                <a:ea typeface="+mn-ea"/>
                <a:cs typeface="+mn-cs"/>
              </a:rPr>
              <a:t>A machine must have registers so that data can be brought into the processor for processing. With a single user-visible register (usually called the accumulator), one operand address is implicit and consumes no instruction bits. However, single-register programming is awkward and requires many instructions. Even with multiple registers, only a few bits are needed to specify the register. The more that registers can be used for operand references, the fewer bits are needed. A number of studies indicate that a total of 8 to 32 user-visible registers is desirable [LUND77, HUCK83]. Most contemporary architectures have at least 32 registers.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Number of register sets: </a:t>
            </a:r>
            <a:r>
              <a:rPr lang="en-US" sz="1200" b="0" kern="1200" dirty="0">
                <a:solidFill>
                  <a:schemeClr val="tx1"/>
                </a:solidFill>
                <a:latin typeface="Times New Roman" pitchFamily="-1" charset="0"/>
                <a:ea typeface="+mn-ea"/>
                <a:cs typeface="+mn-cs"/>
              </a:rPr>
              <a:t>Most contemporary machines have one set of general- </a:t>
            </a:r>
            <a:r>
              <a:rPr lang="en-US" sz="1200" kern="1200" dirty="0">
                <a:solidFill>
                  <a:schemeClr val="tx1"/>
                </a:solidFill>
                <a:latin typeface="Times New Roman" pitchFamily="-1" charset="0"/>
                <a:ea typeface="+mn-ea"/>
                <a:cs typeface="+mn-cs"/>
              </a:rPr>
              <a:t>purpose registers, with typically 32 or more registers in the set. These registers can be used to store data and can be used to store addresses for displacement addressing. Some architectures, including that of the x86, have a collection of two or more specialized sets (such as data and displacement). One advantage of this latter approach is that, for a fixed number of registers, a functional split requires fewer bits to be used in the instruction. For example, with two sets of eight registers, only 3 bits are required to identify a register; the opcode or mode register will determine which set of registers is being referenced.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Address range: </a:t>
            </a:r>
            <a:r>
              <a:rPr lang="en-US" sz="1200" kern="1200" dirty="0">
                <a:solidFill>
                  <a:schemeClr val="tx1"/>
                </a:solidFill>
                <a:latin typeface="Times New Roman" pitchFamily="-1" charset="0"/>
                <a:ea typeface="+mn-ea"/>
                <a:cs typeface="+mn-cs"/>
              </a:rPr>
              <a:t>For addresses that reference memory, the range of addresses that can be referenced is related to the number of address bits. Because this imposes a severe limitation, direct addressing is rarely used. With displacement addressing, the range is opened up to the length of the address register. Even so, it is still convenient to allow rather large displacements from the register address, which requires a relatively large number of address bits in the instruction.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Address granularity: </a:t>
            </a:r>
            <a:r>
              <a:rPr lang="en-US" sz="1200" kern="1200" dirty="0">
                <a:solidFill>
                  <a:schemeClr val="tx1"/>
                </a:solidFill>
                <a:latin typeface="Times New Roman" pitchFamily="-1" charset="0"/>
                <a:ea typeface="+mn-ea"/>
                <a:cs typeface="+mn-cs"/>
              </a:rPr>
              <a:t>For addresses that reference memory rather than registers, another factor is the granularity of addressing. In a system with 16- or 32-bit words, an address can reference a word or a byte at the designer’s choice. Byte addressing is convenient for character manipulation but requires, for a fixed-size memory, more address bits.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Thus, the designer is faced with a host of factors to consider and balance.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How critical the various choices are is not clear. As an example, we cite one study [CRAG79] that compared various instruction format approaches, including the use of a stack, general-purpose registers, an accumulator, and only memory-to-register approaches. Using a consistent set of assumptions, no significant difference in code space or execution time was observed. </a:t>
            </a:r>
            <a:endParaRPr lang="en-US" dirty="0"/>
          </a:p>
          <a:p>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latin typeface="Times New Roman" pitchFamily="-1" charset="0"/>
                <a:ea typeface="+mn-ea"/>
                <a:cs typeface="+mn-cs"/>
              </a:rPr>
              <a:t>The examples we have looked at so far have used a single fixed instruction length, and we have implicitly discussed trade-offs in that context. But the designer may choose instead to provide a variety of instruction formats of different lengths. This tactic makes it easy to provide a large repertoire of opcodes, with different opcode lengths. Addressing can be more flexible, with various combinations of register and memory references plus addressing modes. With variable-length instructions, these many variations can be provided efficiently and compactly.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principal price to pay for variable-length instructions is an increase in the complexity of the processor. Falling hardware prices, the use of microprogramming (discussed in Part Four), and a general increase in understanding the principles of processor design have all contributed to making this a small price to pay. However, we will see that RISC and superscalar machines can exploit the use of fixed-length instructions to provide improved performance.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use of variable-length instructions does not remove the desirability of making all of the instruction lengths integrally related to the word length. Because the processor does not know the length of the next instruction to be fetched, a typical strategy is to fetch a number of bytes or words equal to at least the longest possible instruction. This means that sometimes multiple instructions are fetched. However, as we shall see in Chapter 14, this is a good strategy to follow in any case. </a:t>
            </a:r>
            <a:endParaRPr lang="en-US" dirty="0"/>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he x86 is equipped with a variety of instruction formats. Of the elements described in this subsection, only the opcode field is always present. Figure 13.9 illustrates the general instruction format. Instructions are made up of from zero to four optional instruction prefixes, a 1- or 2-byte opcode, an optional address specifier (which consists of the ModR/M byte and the Scale Index Base byte) an optional displacement, and an optional immediate field.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As can be seen, the encoding of the x86 instruction set is very complex. This has to do partly with the need to be backward compatible with the 8086 machine and partly with a desire on the part of the designers to provide every possible assistance to the compiler writer in producing efficient code. It is a matter of some debate whether an instruction set as complex as this is preferable to the opposite extreme of the RISC instruction sets.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Times New Roman" pitchFamily="-1" charset="0"/>
                <a:ea typeface="+mn-ea"/>
                <a:cs typeface="+mn-cs"/>
              </a:rPr>
              <a:t> All instructions in the ARM architecture are 32 bits long and follow a regular format</a:t>
            </a:r>
          </a:p>
          <a:p>
            <a:r>
              <a:rPr lang="en-US" sz="1200" b="0" i="0" u="none" strike="noStrike" kern="1200" baseline="0" dirty="0">
                <a:solidFill>
                  <a:schemeClr val="tx1"/>
                </a:solidFill>
                <a:latin typeface="Times New Roman" pitchFamily="-1" charset="0"/>
                <a:ea typeface="+mn-ea"/>
                <a:cs typeface="+mn-cs"/>
              </a:rPr>
              <a:t>(Figure 13.10). The first four bits of an instruction are the condition code. As discussed</a:t>
            </a:r>
          </a:p>
          <a:p>
            <a:r>
              <a:rPr lang="en-US" sz="1200" b="0" i="0" u="none" strike="noStrike" kern="1200" baseline="0" dirty="0">
                <a:solidFill>
                  <a:schemeClr val="tx1"/>
                </a:solidFill>
                <a:latin typeface="Times New Roman" pitchFamily="-1" charset="0"/>
                <a:ea typeface="+mn-ea"/>
                <a:cs typeface="+mn-cs"/>
              </a:rPr>
              <a:t>in Chapter 12, virtually all ARM instructions can be conditionally executed.</a:t>
            </a:r>
          </a:p>
          <a:p>
            <a:r>
              <a:rPr lang="en-US" sz="1200" b="0" i="0" u="none" strike="noStrike" kern="1200" baseline="0" dirty="0">
                <a:solidFill>
                  <a:schemeClr val="tx1"/>
                </a:solidFill>
                <a:latin typeface="Times New Roman" pitchFamily="-1" charset="0"/>
                <a:ea typeface="+mn-ea"/>
                <a:cs typeface="+mn-cs"/>
              </a:rPr>
              <a:t>The next three bits specify the general type of instruction. For most instructions</a:t>
            </a:r>
          </a:p>
          <a:p>
            <a:r>
              <a:rPr lang="en-US" sz="1200" b="0" i="0" u="none" strike="noStrike" kern="1200" baseline="0" dirty="0">
                <a:solidFill>
                  <a:schemeClr val="tx1"/>
                </a:solidFill>
                <a:latin typeface="Times New Roman" pitchFamily="-1" charset="0"/>
                <a:ea typeface="+mn-ea"/>
                <a:cs typeface="+mn-cs"/>
              </a:rPr>
              <a:t>other than branch instructions, the next five bits constitute an </a:t>
            </a:r>
            <a:r>
              <a:rPr lang="en-US" sz="1200" b="0" i="0" u="none" strike="noStrike" kern="1200" baseline="0" dirty="0" err="1">
                <a:solidFill>
                  <a:schemeClr val="tx1"/>
                </a:solidFill>
                <a:latin typeface="Times New Roman" pitchFamily="-1" charset="0"/>
                <a:ea typeface="+mn-ea"/>
                <a:cs typeface="+mn-cs"/>
              </a:rPr>
              <a:t>opcode</a:t>
            </a:r>
            <a:r>
              <a:rPr lang="en-US" sz="1200" b="0" i="0" u="none" strike="noStrike" kern="1200" baseline="0" dirty="0">
                <a:solidFill>
                  <a:schemeClr val="tx1"/>
                </a:solidFill>
                <a:latin typeface="Times New Roman" pitchFamily="-1" charset="0"/>
                <a:ea typeface="+mn-ea"/>
                <a:cs typeface="+mn-cs"/>
              </a:rPr>
              <a:t> and/or modifier</a:t>
            </a:r>
          </a:p>
          <a:p>
            <a:r>
              <a:rPr lang="en-US" sz="1200" b="0" i="0" u="none" strike="noStrike" kern="1200" baseline="0" dirty="0">
                <a:solidFill>
                  <a:schemeClr val="tx1"/>
                </a:solidFill>
                <a:latin typeface="Times New Roman" pitchFamily="-1" charset="0"/>
                <a:ea typeface="+mn-ea"/>
                <a:cs typeface="+mn-cs"/>
              </a:rPr>
              <a:t>bits for the operation. The remaining 20 bits are for operand addressing. The regular</a:t>
            </a:r>
          </a:p>
          <a:p>
            <a:r>
              <a:rPr lang="en-US" sz="1200" b="0" i="0" u="none" strike="noStrike" kern="1200" baseline="0" dirty="0">
                <a:solidFill>
                  <a:schemeClr val="tx1"/>
                </a:solidFill>
                <a:latin typeface="Times New Roman" pitchFamily="-1" charset="0"/>
                <a:ea typeface="+mn-ea"/>
                <a:cs typeface="+mn-cs"/>
              </a:rPr>
              <a:t>structure of the instruction formats eases the job of the instruction decode units.</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To achieve a greater range of immediate values, the data processing immediate format specifies both an immediate value and a rotate value. The 8-bit immediate value is expanded to 32 bits and then rotated right by a number of bits equal to twice the 4-bit rotate value. Several examples are shown in Figure 13.11. </a:t>
            </a:r>
            <a:endParaRPr lang="en-US" dirty="0"/>
          </a:p>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1" charset="0"/>
                <a:ea typeface="+mn-ea"/>
                <a:cs typeface="+mn-cs"/>
              </a:rPr>
              <a:t>The Thumb instruction set is a re-encoded subset of the ARM instruction set. Thumb is designed to increase the performance of ARM implementations that use a 16-bit or narrower memory data bus and to allow better code density than provided by the ARM instruction set. The Thumb instruction set contains a subset of the ARM 32-bit instruction set recoded into 16-bit instructions. The savings is achieved in the following way: </a:t>
            </a:r>
            <a:endParaRPr lang="en-US" dirty="0"/>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Thumb instructions are unconditional, so the condition code field is not used. Also, all Thumb arithmetic and logic instructions update the condition flags, so that the update-flag bit is not needed. Savings: 5 bits.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Thumb has only a subset of the operations in the full instruction set and uses only a 2-bit opcode field, plus a 3-bit type field. Savings: 2 bits.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The remaining savings of 9 bits comes from reductions in the operand specifications. For example, Thumb instructions reference only registers r0 through r7, so only 3 bits are required for register references, rather than 4 bits. Immediate values do not include a 4-bit rotate field.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The ARM processor can execute a program consisting of a mixture of Thumb </a:t>
            </a:r>
          </a:p>
          <a:p>
            <a:r>
              <a:rPr lang="en-US" sz="1200" b="0" kern="1200" dirty="0">
                <a:solidFill>
                  <a:schemeClr val="tx1"/>
                </a:solidFill>
                <a:latin typeface="Times New Roman" pitchFamily="-1" charset="0"/>
                <a:ea typeface="+mn-ea"/>
                <a:cs typeface="+mn-cs"/>
              </a:rPr>
              <a:t>instructions and 32-bit ARM instructions. A bit in the processor control register determines which type of instruction is currently being executed. Figure 13.12 shows an example. The figure shows both the general format and a specific instance of an instruction in both 16-bit and 32-bit formats. </a:t>
            </a:r>
            <a:endParaRPr lang="en-US" b="0" dirty="0"/>
          </a:p>
          <a:p>
            <a:endParaRPr lang="en-US" b="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 charset="0"/>
                <a:ea typeface="+mn-ea"/>
                <a:cs typeface="+mn-cs"/>
              </a:rPr>
              <a:t>With the introduction of the Thumb instruction set,</a:t>
            </a:r>
          </a:p>
          <a:p>
            <a:r>
              <a:rPr lang="en-US" sz="1200" b="0" i="0" u="none" strike="noStrike" kern="1200" baseline="0" dirty="0">
                <a:solidFill>
                  <a:schemeClr val="tx1"/>
                </a:solidFill>
                <a:latin typeface="Times New Roman" pitchFamily="-1" charset="0"/>
                <a:ea typeface="+mn-ea"/>
                <a:cs typeface="+mn-cs"/>
              </a:rPr>
              <a:t>the user was required to blend instruction sets by compiling performance critical</a:t>
            </a:r>
          </a:p>
          <a:p>
            <a:r>
              <a:rPr lang="en-US" sz="1200" b="0" i="0" u="none" strike="noStrike" kern="1200" baseline="0" dirty="0">
                <a:solidFill>
                  <a:schemeClr val="tx1"/>
                </a:solidFill>
                <a:latin typeface="Times New Roman" pitchFamily="-1" charset="0"/>
                <a:ea typeface="+mn-ea"/>
                <a:cs typeface="+mn-cs"/>
              </a:rPr>
              <a:t>code to ARM and the rest to Thumb. This manual code blending requires additional</a:t>
            </a:r>
          </a:p>
          <a:p>
            <a:r>
              <a:rPr lang="en-US" sz="1200" b="0" i="0" u="none" strike="noStrike" kern="1200" baseline="0" dirty="0">
                <a:solidFill>
                  <a:schemeClr val="tx1"/>
                </a:solidFill>
                <a:latin typeface="Times New Roman" pitchFamily="-1" charset="0"/>
                <a:ea typeface="+mn-ea"/>
                <a:cs typeface="+mn-cs"/>
              </a:rPr>
              <a:t>effort and it is difficult to achieve optimal results. To overcome these problems,</a:t>
            </a:r>
          </a:p>
          <a:p>
            <a:r>
              <a:rPr lang="en-US" sz="1200" b="0" i="0" u="none" strike="noStrike" kern="1200" baseline="0" dirty="0">
                <a:solidFill>
                  <a:schemeClr val="tx1"/>
                </a:solidFill>
                <a:latin typeface="Times New Roman" pitchFamily="-1" charset="0"/>
                <a:ea typeface="+mn-ea"/>
                <a:cs typeface="+mn-cs"/>
              </a:rPr>
              <a:t>ARM developed the Thumb-2 instruction set, which is the only instruction set</a:t>
            </a:r>
          </a:p>
          <a:p>
            <a:r>
              <a:rPr lang="en-US" sz="1200" b="0" i="0" u="none" strike="noStrike" kern="1200" baseline="0" dirty="0">
                <a:solidFill>
                  <a:schemeClr val="tx1"/>
                </a:solidFill>
                <a:latin typeface="Times New Roman" pitchFamily="-1" charset="0"/>
                <a:ea typeface="+mn-ea"/>
                <a:cs typeface="+mn-cs"/>
              </a:rPr>
              <a:t>available on the Cortex-M microcontroller products.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Thumb-2 is a major enhancement to the Thumb instruction set architecture (ISA).</a:t>
            </a:r>
          </a:p>
          <a:p>
            <a:r>
              <a:rPr lang="en-US" sz="1200" b="0" i="0" u="none" strike="noStrike" kern="1200" baseline="0" dirty="0">
                <a:solidFill>
                  <a:schemeClr val="tx1"/>
                </a:solidFill>
                <a:latin typeface="Times New Roman" pitchFamily="-1" charset="0"/>
                <a:ea typeface="+mn-ea"/>
                <a:cs typeface="+mn-cs"/>
              </a:rPr>
              <a:t>It introduces 32-bit instructions that can be intermixed freely with the older 16-bit</a:t>
            </a:r>
          </a:p>
          <a:p>
            <a:r>
              <a:rPr lang="en-US" sz="1200" b="0" i="0" u="none" strike="noStrike" kern="1200" baseline="0" dirty="0">
                <a:solidFill>
                  <a:schemeClr val="tx1"/>
                </a:solidFill>
                <a:latin typeface="Times New Roman" pitchFamily="-1" charset="0"/>
                <a:ea typeface="+mn-ea"/>
                <a:cs typeface="+mn-cs"/>
              </a:rPr>
              <a:t>Thumb instructions. These new 32-bit instructions cover almost all the functionality</a:t>
            </a:r>
          </a:p>
          <a:p>
            <a:r>
              <a:rPr lang="en-US" sz="1200" b="0" i="0" u="none" strike="noStrike" kern="1200" baseline="0" dirty="0">
                <a:solidFill>
                  <a:schemeClr val="tx1"/>
                </a:solidFill>
                <a:latin typeface="Times New Roman" pitchFamily="-1" charset="0"/>
                <a:ea typeface="+mn-ea"/>
                <a:cs typeface="+mn-cs"/>
              </a:rPr>
              <a:t>of the ARM instruction set. The most important difference between the Thumb ISA</a:t>
            </a:r>
          </a:p>
          <a:p>
            <a:r>
              <a:rPr lang="en-US" sz="1200" b="0" i="0" u="none" strike="noStrike" kern="1200" baseline="0" dirty="0">
                <a:solidFill>
                  <a:schemeClr val="tx1"/>
                </a:solidFill>
                <a:latin typeface="Times New Roman" pitchFamily="-1" charset="0"/>
                <a:ea typeface="+mn-ea"/>
                <a:cs typeface="+mn-cs"/>
              </a:rPr>
              <a:t>and the ARM ISA is that most 32-bit Thumb instructions are unconditional, whereas</a:t>
            </a:r>
          </a:p>
          <a:p>
            <a:r>
              <a:rPr lang="en-US" sz="1200" b="0" i="0" u="none" strike="noStrike" kern="1200" baseline="0" dirty="0">
                <a:solidFill>
                  <a:schemeClr val="tx1"/>
                </a:solidFill>
                <a:latin typeface="Times New Roman" pitchFamily="-1" charset="0"/>
                <a:ea typeface="+mn-ea"/>
                <a:cs typeface="+mn-cs"/>
              </a:rPr>
              <a:t>almost all ARM instructions can be conditional. However, Thumb-2 introduces a new</a:t>
            </a:r>
          </a:p>
          <a:p>
            <a:r>
              <a:rPr lang="en-US" sz="1200" b="0" i="0" u="none" strike="noStrike" kern="1200" baseline="0" dirty="0">
                <a:solidFill>
                  <a:schemeClr val="tx1"/>
                </a:solidFill>
                <a:latin typeface="Times New Roman" pitchFamily="-1" charset="0"/>
                <a:ea typeface="+mn-ea"/>
                <a:cs typeface="+mn-cs"/>
              </a:rPr>
              <a:t>If-Then (IT) instruction that delivers much of the functionality of the condition field</a:t>
            </a:r>
          </a:p>
          <a:p>
            <a:r>
              <a:rPr lang="en-US" sz="1200" b="0" i="0" u="none" strike="noStrike" kern="1200" baseline="0" dirty="0">
                <a:solidFill>
                  <a:schemeClr val="tx1"/>
                </a:solidFill>
                <a:latin typeface="Times New Roman" pitchFamily="-1" charset="0"/>
                <a:ea typeface="+mn-ea"/>
                <a:cs typeface="+mn-cs"/>
              </a:rPr>
              <a:t>in ARM instructions. Thumb-2 delivers overall code density comparable with Thumb,</a:t>
            </a:r>
          </a:p>
          <a:p>
            <a:r>
              <a:rPr lang="en-US" sz="1200" b="0" i="0" u="none" strike="noStrike" kern="1200" baseline="0" dirty="0">
                <a:solidFill>
                  <a:schemeClr val="tx1"/>
                </a:solidFill>
                <a:latin typeface="Times New Roman" pitchFamily="-1" charset="0"/>
                <a:ea typeface="+mn-ea"/>
                <a:cs typeface="+mn-cs"/>
              </a:rPr>
              <a:t>together with the performance levels associated with the ARM ISA. Before Thumb-2,</a:t>
            </a:r>
          </a:p>
          <a:p>
            <a:r>
              <a:rPr lang="en-US" sz="1200" b="0" i="0" u="none" strike="noStrike" kern="1200" baseline="0" dirty="0">
                <a:solidFill>
                  <a:schemeClr val="tx1"/>
                </a:solidFill>
                <a:latin typeface="Times New Roman" pitchFamily="-1" charset="0"/>
                <a:ea typeface="+mn-ea"/>
                <a:cs typeface="+mn-cs"/>
              </a:rPr>
              <a:t>developers had to choose between Thumb for size and ARM for performance.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[ROBI07] reports on an analysis of the Thumb-2 instruction set compared</a:t>
            </a:r>
          </a:p>
          <a:p>
            <a:r>
              <a:rPr lang="en-US" sz="1200" b="0" i="0" u="none" strike="noStrike" kern="1200" baseline="0" dirty="0">
                <a:solidFill>
                  <a:schemeClr val="tx1"/>
                </a:solidFill>
                <a:latin typeface="Times New Roman" pitchFamily="-1" charset="0"/>
                <a:ea typeface="+mn-ea"/>
                <a:cs typeface="+mn-cs"/>
              </a:rPr>
              <a:t>with the ARM and original Thumb instruction sets. The analysis involved compiling</a:t>
            </a:r>
          </a:p>
          <a:p>
            <a:r>
              <a:rPr lang="en-US" sz="1200" b="0" i="0" u="none" strike="noStrike" kern="1200" baseline="0" dirty="0">
                <a:solidFill>
                  <a:schemeClr val="tx1"/>
                </a:solidFill>
                <a:latin typeface="Times New Roman" pitchFamily="-1" charset="0"/>
                <a:ea typeface="+mn-ea"/>
                <a:cs typeface="+mn-cs"/>
              </a:rPr>
              <a:t>and executing the Embedded Microprocessor Benchmark Consortium (EEMBC)</a:t>
            </a:r>
          </a:p>
          <a:p>
            <a:r>
              <a:rPr lang="en-US" sz="1200" b="0" i="0" u="none" strike="noStrike" kern="1200" baseline="0" dirty="0">
                <a:solidFill>
                  <a:schemeClr val="tx1"/>
                </a:solidFill>
                <a:latin typeface="Times New Roman" pitchFamily="-1" charset="0"/>
                <a:ea typeface="+mn-ea"/>
                <a:cs typeface="+mn-cs"/>
              </a:rPr>
              <a:t>benchmark suite using the three instruction sets, with the following results:</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With compilers optimized for performance, Thumb-2 size was 26% smaller than ARM, and slightly larger than original Thumb.</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With compilers optimized for space, Thumb-2 size was 32% smaller than ARM, and slightly smaller than original Thumb.</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With compilers optimized for performance, Thumb-2 performance on the</a:t>
            </a:r>
          </a:p>
          <a:p>
            <a:r>
              <a:rPr lang="en-US" sz="1200" b="0" i="0" u="none" strike="noStrike" kern="1200" baseline="0" dirty="0">
                <a:solidFill>
                  <a:schemeClr val="tx1"/>
                </a:solidFill>
                <a:latin typeface="Times New Roman" pitchFamily="-1" charset="0"/>
                <a:ea typeface="+mn-ea"/>
                <a:cs typeface="+mn-cs"/>
              </a:rPr>
              <a:t>benchmark suite was 98% of ARM performance and 125% of original Thumb performance.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These results confirm that Thumb-2 meets its design objectives.</a:t>
            </a:r>
          </a:p>
          <a:p>
            <a:endParaRPr lang="en-US" dirty="0"/>
          </a:p>
        </p:txBody>
      </p:sp>
    </p:spTree>
    <p:extLst>
      <p:ext uri="{BB962C8B-B14F-4D97-AF65-F5344CB8AC3E}">
        <p14:creationId xmlns:p14="http://schemas.microsoft.com/office/powerpoint/2010/main" val="3673382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9F2598D2-2ED8-8547-B4B7-C382E9B8AC9E}" type="slidenum">
              <a:rPr lang="en-US"/>
              <a:pPr/>
              <a:t>38</a:t>
            </a:fld>
            <a:endParaRPr lang="en-US" dirty="0"/>
          </a:p>
        </p:txBody>
      </p:sp>
      <p:sp>
        <p:nvSpPr>
          <p:cNvPr id="65538" name="Rectangle 2"/>
          <p:cNvSpPr>
            <a:spLocks noGrp="1" noRot="1" noChangeAspect="1" noChangeArrowheads="1" noTextEdit="1"/>
          </p:cNvSpPr>
          <p:nvPr>
            <p:ph type="sldImg"/>
          </p:nvPr>
        </p:nvSpPr>
        <p:spPr>
          <a:xfrm>
            <a:off x="1150938" y="692150"/>
            <a:ext cx="4556125" cy="3416300"/>
          </a:xfrm>
          <a:ln/>
        </p:spPr>
      </p:sp>
      <p:sp>
        <p:nvSpPr>
          <p:cNvPr id="65539" name="Rectangle 3"/>
          <p:cNvSpPr>
            <a:spLocks noGrp="1" noChangeArrowheads="1"/>
          </p:cNvSpPr>
          <p:nvPr>
            <p:ph type="body" idx="1"/>
          </p:nvPr>
        </p:nvSpPr>
        <p:spPr/>
        <p:txBody>
          <a:bodyPr/>
          <a:lstStyle/>
          <a:p>
            <a:r>
              <a:rPr lang="en-GB" dirty="0"/>
              <a:t>Chapter 13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7"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9</a:t>
            </a:r>
          </a:p>
        </p:txBody>
      </p:sp>
      <p:sp>
        <p:nvSpPr>
          <p:cNvPr id="21508"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9"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10" name="Rectangle 6"/>
          <p:cNvSpPr>
            <a:spLocks noGrp="1" noRot="1" noChangeAspect="1" noChangeArrowheads="1" noTextEdit="1"/>
          </p:cNvSpPr>
          <p:nvPr>
            <p:ph type="sldImg"/>
          </p:nvPr>
        </p:nvSpPr>
        <p:spPr>
          <a:xfrm>
            <a:off x="3270250" y="514350"/>
            <a:ext cx="3386138" cy="2540000"/>
          </a:xfrm>
          <a:ln cap="flat"/>
        </p:spPr>
      </p:sp>
      <p:sp>
        <p:nvSpPr>
          <p:cNvPr id="2151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One of the most interesting, and most analyzed, aspects of computer design is instruction set design. The design of an instruction set is very complex because it affects so many aspects of the computer system. The instruction set defines many of the functions performed by the processor and thus has a significant effect on the implementation of the processor. The instruction set is the programmer’s means of controlling the processor. Thus, programmer requirements must be considered in designing the instruction set.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It may surprise you to know that some of the most fundamental issues relating to the design of instruction sets remain in dispute. Indeed, in recent years, the level of disagreement concerning these fundamentals has actually grown. The most important of these fundamental design issues include the following: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Operation repertoire: </a:t>
            </a:r>
            <a:r>
              <a:rPr lang="en-US" sz="1200" kern="1200" dirty="0">
                <a:solidFill>
                  <a:schemeClr val="tx1"/>
                </a:solidFill>
                <a:latin typeface="Times New Roman" pitchFamily="-1" charset="0"/>
                <a:ea typeface="+mn-ea"/>
                <a:cs typeface="+mn-cs"/>
              </a:rPr>
              <a:t>How many and which operations to provide, and how complex operations should be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types: </a:t>
            </a:r>
            <a:r>
              <a:rPr lang="en-US" sz="1200" kern="1200" dirty="0">
                <a:solidFill>
                  <a:schemeClr val="tx1"/>
                </a:solidFill>
                <a:latin typeface="Times New Roman" pitchFamily="-1" charset="0"/>
                <a:ea typeface="+mn-ea"/>
                <a:cs typeface="+mn-cs"/>
              </a:rPr>
              <a:t>The various types of data upon which operations are performed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Instruction format: </a:t>
            </a:r>
            <a:r>
              <a:rPr lang="en-US" sz="1200" kern="1200" dirty="0">
                <a:solidFill>
                  <a:schemeClr val="tx1"/>
                </a:solidFill>
                <a:latin typeface="Times New Roman" pitchFamily="-1" charset="0"/>
                <a:ea typeface="+mn-ea"/>
                <a:cs typeface="+mn-cs"/>
              </a:rPr>
              <a:t>Instruction length (in bits), number of addresses, size of </a:t>
            </a:r>
          </a:p>
          <a:p>
            <a:r>
              <a:rPr lang="en-US" sz="1200" kern="1200" dirty="0">
                <a:solidFill>
                  <a:schemeClr val="tx1"/>
                </a:solidFill>
                <a:latin typeface="Times New Roman" pitchFamily="-1" charset="0"/>
                <a:ea typeface="+mn-ea"/>
                <a:cs typeface="+mn-cs"/>
              </a:rPr>
              <a:t>various fields, and so 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Registers: </a:t>
            </a:r>
            <a:r>
              <a:rPr lang="en-US" sz="1200" kern="1200" dirty="0">
                <a:solidFill>
                  <a:schemeClr val="tx1"/>
                </a:solidFill>
                <a:latin typeface="Times New Roman" pitchFamily="-1" charset="0"/>
                <a:ea typeface="+mn-ea"/>
                <a:cs typeface="+mn-cs"/>
              </a:rPr>
              <a:t>Number of processor registers that can be referenced by instructions, and their use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Addressing: </a:t>
            </a:r>
            <a:r>
              <a:rPr lang="en-US" sz="1200" kern="1200" dirty="0">
                <a:solidFill>
                  <a:schemeClr val="tx1"/>
                </a:solidFill>
                <a:latin typeface="Times New Roman" pitchFamily="-1" charset="0"/>
                <a:ea typeface="+mn-ea"/>
                <a:cs typeface="+mn-cs"/>
              </a:rPr>
              <a:t>The mode or modes by which the address of an operand is specified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These issues are highly interrelated and must be considered together in designing an instruction set. This book, of course, must consider them in some sequence, but an attempt is made to show the interrelationships. </a:t>
            </a:r>
          </a:p>
          <a:p>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Because of the importance of this topic, much of Part Three is devoted to</a:t>
            </a:r>
          </a:p>
          <a:p>
            <a:r>
              <a:rPr lang="en-US" sz="1200" b="0" i="0" u="none" strike="noStrike" kern="1200" baseline="0" dirty="0">
                <a:solidFill>
                  <a:schemeClr val="tx1"/>
                </a:solidFill>
                <a:latin typeface="Times New Roman" pitchFamily="-1" charset="0"/>
                <a:ea typeface="+mn-ea"/>
                <a:cs typeface="+mn-cs"/>
              </a:rPr>
              <a:t>instruction set design. Following this overview section, this chapter examines data</a:t>
            </a:r>
          </a:p>
          <a:p>
            <a:r>
              <a:rPr lang="en-US" sz="1200" b="0" i="0" u="none" strike="noStrike" kern="1200" baseline="0" dirty="0">
                <a:solidFill>
                  <a:schemeClr val="tx1"/>
                </a:solidFill>
                <a:latin typeface="Times New Roman" pitchFamily="-1" charset="0"/>
                <a:ea typeface="+mn-ea"/>
                <a:cs typeface="+mn-cs"/>
              </a:rPr>
              <a:t>types and operation repertoire. Chapter 13 examines addressing modes (which</a:t>
            </a:r>
          </a:p>
          <a:p>
            <a:r>
              <a:rPr lang="en-US" sz="1200" b="0" i="0" u="none" strike="noStrike" kern="1200" baseline="0" dirty="0">
                <a:solidFill>
                  <a:schemeClr val="tx1"/>
                </a:solidFill>
                <a:latin typeface="Times New Roman" pitchFamily="-1" charset="0"/>
                <a:ea typeface="+mn-ea"/>
                <a:cs typeface="+mn-cs"/>
              </a:rPr>
              <a:t>includes a consideration of registers) and instruction formats. Chapter 15 examines</a:t>
            </a:r>
          </a:p>
          <a:p>
            <a:r>
              <a:rPr lang="en-US" sz="1200" b="0" i="0" u="none" strike="noStrike" kern="1200" baseline="0" dirty="0">
                <a:solidFill>
                  <a:schemeClr val="tx1"/>
                </a:solidFill>
                <a:latin typeface="Times New Roman" pitchFamily="-1" charset="0"/>
                <a:ea typeface="+mn-ea"/>
                <a:cs typeface="+mn-cs"/>
              </a:rPr>
              <a:t>the reduced instruction set computer (RISC). RISC architecture calls into question</a:t>
            </a:r>
          </a:p>
          <a:p>
            <a:r>
              <a:rPr lang="en-US" sz="1200" b="0" i="0" u="none" strike="noStrike" kern="1200" baseline="0" dirty="0">
                <a:solidFill>
                  <a:schemeClr val="tx1"/>
                </a:solidFill>
                <a:latin typeface="Times New Roman" pitchFamily="-1" charset="0"/>
                <a:ea typeface="+mn-ea"/>
                <a:cs typeface="+mn-cs"/>
              </a:rPr>
              <a:t>many of the instruction set design decisions traditionally made in commercial</a:t>
            </a:r>
          </a:p>
          <a:p>
            <a:r>
              <a:rPr lang="en-US" sz="1200" b="0" i="0" u="none" strike="noStrike" kern="1200" baseline="0" dirty="0">
                <a:solidFill>
                  <a:schemeClr val="tx1"/>
                </a:solidFill>
                <a:latin typeface="Times New Roman" pitchFamily="-1" charset="0"/>
                <a:ea typeface="+mn-ea"/>
                <a:cs typeface="+mn-cs"/>
              </a:rPr>
              <a:t>computers.</a:t>
            </a:r>
            <a:endParaRPr lang="en-US" sz="1200" kern="1200" dirty="0">
              <a:solidFill>
                <a:schemeClr val="tx1"/>
              </a:solidFill>
              <a:latin typeface="Times New Roman" pitchFamily="-1" charset="0"/>
              <a:ea typeface="+mn-ea"/>
              <a:cs typeface="+mn-cs"/>
            </a:endParaRPr>
          </a:p>
          <a:p>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7"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14</a:t>
            </a:r>
          </a:p>
        </p:txBody>
      </p:sp>
      <p:sp>
        <p:nvSpPr>
          <p:cNvPr id="31748"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9"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50" name="Rectangle 6"/>
          <p:cNvSpPr>
            <a:spLocks noGrp="1" noRot="1" noChangeAspect="1" noChangeArrowheads="1" noTextEdit="1"/>
          </p:cNvSpPr>
          <p:nvPr>
            <p:ph type="sldImg"/>
          </p:nvPr>
        </p:nvSpPr>
        <p:spPr>
          <a:xfrm>
            <a:off x="3270250" y="514350"/>
            <a:ext cx="3386138" cy="2540000"/>
          </a:xfrm>
          <a:ln cap="flat"/>
        </p:spPr>
      </p:sp>
      <p:sp>
        <p:nvSpPr>
          <p:cNvPr id="3175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Machine instructions operate on data. The most important general categories of data are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Addresses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Numbers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Characters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Logical data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shall see, in discussing addressing modes in Chapter 13, that addresses are, in fact, a form of data. In many cases, some calculation must be performed on the operand reference in an instruction to determine the main or virtual memory address. In this context, addresses can be considered to be unsigned integers.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Other common data types are numbers, characters, and logical data, and each of these is briefly examined in this section. Beyond that, some machines define specialized data types or data structures. For example, there may be machine operations that operate directly on a list or a string of characters. </a:t>
            </a:r>
          </a:p>
          <a:p>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This section provides a brief survey of these various types of operations, together with a brief discussion of the actions taken by the processor to execute a particular type of operation (summarized in Table 12.4). </a:t>
            </a:r>
            <a:r>
              <a:rPr lang="en-US" sz="1200" b="0" i="0" u="none" strike="noStrike" kern="1200" baseline="0" dirty="0">
                <a:solidFill>
                  <a:schemeClr val="tx1"/>
                </a:solidFill>
                <a:latin typeface="Times New Roman" pitchFamily="-1" charset="0"/>
                <a:ea typeface="+mn-ea"/>
                <a:cs typeface="+mn-cs"/>
              </a:rPr>
              <a:t>The latter topic is examined in more detail in Chapter 14.</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1"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27</a:t>
            </a:r>
          </a:p>
        </p:txBody>
      </p:sp>
      <p:sp>
        <p:nvSpPr>
          <p:cNvPr id="58372"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3"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4" name="Rectangle 6"/>
          <p:cNvSpPr>
            <a:spLocks noGrp="1" noRot="1" noChangeAspect="1" noChangeArrowheads="1" noTextEdit="1"/>
          </p:cNvSpPr>
          <p:nvPr>
            <p:ph type="sldImg"/>
          </p:nvPr>
        </p:nvSpPr>
        <p:spPr>
          <a:xfrm>
            <a:off x="3270250" y="514350"/>
            <a:ext cx="3386138" cy="2540000"/>
          </a:xfrm>
          <a:ln cap="flat"/>
        </p:spPr>
      </p:sp>
      <p:sp>
        <p:nvSpPr>
          <p:cNvPr id="58375" name="Rectangle 7"/>
          <p:cNvSpPr>
            <a:spLocks noGrp="1" noChangeArrowheads="1"/>
          </p:cNvSpPr>
          <p:nvPr>
            <p:ph type="body" idx="1"/>
          </p:nvPr>
        </p:nvSpPr>
        <p:spPr>
          <a:ln/>
        </p:spPr>
        <p:txBody>
          <a:bodyPr/>
          <a:lstStyle/>
          <a:p>
            <a:r>
              <a:rPr lang="en-US" sz="1200" b="0" i="0" u="none" strike="noStrike" kern="1200" baseline="0" dirty="0">
                <a:solidFill>
                  <a:schemeClr val="tx1"/>
                </a:solidFill>
                <a:latin typeface="Times New Roman" pitchFamily="-1" charset="0"/>
                <a:ea typeface="+mn-ea"/>
                <a:cs typeface="+mn-cs"/>
              </a:rPr>
              <a:t> Status flags are bits in special registers</a:t>
            </a:r>
          </a:p>
          <a:p>
            <a:r>
              <a:rPr lang="en-US" sz="1200" b="0" i="0" u="none" strike="noStrike" kern="1200" baseline="0" dirty="0">
                <a:solidFill>
                  <a:schemeClr val="tx1"/>
                </a:solidFill>
                <a:latin typeface="Times New Roman" pitchFamily="-1" charset="0"/>
                <a:ea typeface="+mn-ea"/>
                <a:cs typeface="+mn-cs"/>
              </a:rPr>
              <a:t>that may be set by certain operations and used in conditional branch instructions.</a:t>
            </a:r>
          </a:p>
          <a:p>
            <a:r>
              <a:rPr lang="en-US" sz="1200" b="0" i="0" u="none" strike="noStrike" kern="1200" baseline="0" dirty="0">
                <a:solidFill>
                  <a:schemeClr val="tx1"/>
                </a:solidFill>
                <a:latin typeface="Times New Roman" pitchFamily="-1" charset="0"/>
                <a:ea typeface="+mn-ea"/>
                <a:cs typeface="+mn-cs"/>
              </a:rPr>
              <a:t>The term condition code  refers to the settings of one or more status flags. In the</a:t>
            </a:r>
          </a:p>
          <a:p>
            <a:r>
              <a:rPr lang="en-US" sz="1200" b="0" i="0" u="none" strike="noStrike" kern="1200" baseline="0" dirty="0">
                <a:solidFill>
                  <a:schemeClr val="tx1"/>
                </a:solidFill>
                <a:latin typeface="Times New Roman" pitchFamily="-1" charset="0"/>
                <a:ea typeface="+mn-ea"/>
                <a:cs typeface="+mn-cs"/>
              </a:rPr>
              <a:t>x86 and many other architectures, status flags are set by arithmetic and compare</a:t>
            </a:r>
          </a:p>
          <a:p>
            <a:r>
              <a:rPr lang="en-US" sz="1200" b="0" i="0" u="none" strike="noStrike" kern="1200" baseline="0" dirty="0">
                <a:solidFill>
                  <a:schemeClr val="tx1"/>
                </a:solidFill>
                <a:latin typeface="Times New Roman" pitchFamily="-1" charset="0"/>
                <a:ea typeface="+mn-ea"/>
                <a:cs typeface="+mn-cs"/>
              </a:rPr>
              <a:t>operations. The compare operation in most languages subtracts two operands, as</a:t>
            </a:r>
          </a:p>
          <a:p>
            <a:r>
              <a:rPr lang="en-US" sz="1200" b="0" i="0" u="none" strike="noStrike" kern="1200" baseline="0" dirty="0">
                <a:solidFill>
                  <a:schemeClr val="tx1"/>
                </a:solidFill>
                <a:latin typeface="Times New Roman" pitchFamily="-1" charset="0"/>
                <a:ea typeface="+mn-ea"/>
                <a:cs typeface="+mn-cs"/>
              </a:rPr>
              <a:t>does a subtract operation. The difference is that a compare operation only sets</a:t>
            </a:r>
          </a:p>
          <a:p>
            <a:r>
              <a:rPr lang="en-US" sz="1200" b="0" i="0" u="none" strike="noStrike" kern="1200" baseline="0" dirty="0">
                <a:solidFill>
                  <a:schemeClr val="tx1"/>
                </a:solidFill>
                <a:latin typeface="Times New Roman" pitchFamily="-1" charset="0"/>
                <a:ea typeface="+mn-ea"/>
                <a:cs typeface="+mn-cs"/>
              </a:rPr>
              <a:t>status flags, whereas a subtract operation also stores the result of the subtraction</a:t>
            </a:r>
          </a:p>
          <a:p>
            <a:r>
              <a:rPr lang="en-US" sz="1200" b="0" i="0" u="none" strike="noStrike" kern="1200" baseline="0" dirty="0">
                <a:solidFill>
                  <a:schemeClr val="tx1"/>
                </a:solidFill>
                <a:latin typeface="Times New Roman" pitchFamily="-1" charset="0"/>
                <a:ea typeface="+mn-ea"/>
                <a:cs typeface="+mn-cs"/>
              </a:rPr>
              <a:t>in the destination operand. Some architectures also set status flags for data transfer</a:t>
            </a:r>
          </a:p>
          <a:p>
            <a:r>
              <a:rPr lang="en-US" sz="1200" b="0" i="0" u="none" strike="noStrike" kern="1200" baseline="0" dirty="0">
                <a:solidFill>
                  <a:schemeClr val="tx1"/>
                </a:solidFill>
                <a:latin typeface="Times New Roman" pitchFamily="-1" charset="0"/>
                <a:ea typeface="+mn-ea"/>
                <a:cs typeface="+mn-cs"/>
              </a:rPr>
              <a:t>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Table 12.8 lists the status flags used on the x86. Each flag, or combinations</a:t>
            </a:r>
          </a:p>
          <a:p>
            <a:r>
              <a:rPr lang="en-US" sz="1200" b="0" i="0" u="none" strike="noStrike" kern="1200" baseline="0" dirty="0">
                <a:solidFill>
                  <a:schemeClr val="tx1"/>
                </a:solidFill>
                <a:latin typeface="Times New Roman" pitchFamily="-1" charset="0"/>
                <a:ea typeface="+mn-ea"/>
                <a:cs typeface="+mn-cs"/>
              </a:rPr>
              <a:t>of these flags, can be tested for a conditional jump.</a:t>
            </a:r>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 Chapter 12, we focused on </a:t>
            </a:r>
            <a:r>
              <a:rPr lang="en-US" sz="1200" i="1" kern="1200" dirty="0">
                <a:solidFill>
                  <a:schemeClr val="tx1"/>
                </a:solidFill>
                <a:latin typeface="Times New Roman" pitchFamily="-1" charset="0"/>
                <a:ea typeface="+mn-ea"/>
                <a:cs typeface="+mn-cs"/>
              </a:rPr>
              <a:t>what </a:t>
            </a:r>
            <a:r>
              <a:rPr lang="en-US" sz="1200" kern="1200" dirty="0">
                <a:solidFill>
                  <a:schemeClr val="tx1"/>
                </a:solidFill>
                <a:latin typeface="Times New Roman" pitchFamily="-1" charset="0"/>
                <a:ea typeface="+mn-ea"/>
                <a:cs typeface="+mn-cs"/>
              </a:rPr>
              <a:t>an instruction set does. Specifically, we examined the types of operands and operations that may be specified by machine instructions. This chapter turns to the question of </a:t>
            </a:r>
            <a:r>
              <a:rPr lang="en-US" sz="1200" i="1" kern="1200" dirty="0">
                <a:solidFill>
                  <a:schemeClr val="tx1"/>
                </a:solidFill>
                <a:latin typeface="Times New Roman" pitchFamily="-1" charset="0"/>
                <a:ea typeface="+mn-ea"/>
                <a:cs typeface="+mn-cs"/>
              </a:rPr>
              <a:t>how </a:t>
            </a:r>
            <a:r>
              <a:rPr lang="en-US" sz="1200" kern="1200" dirty="0">
                <a:solidFill>
                  <a:schemeClr val="tx1"/>
                </a:solidFill>
                <a:latin typeface="Times New Roman" pitchFamily="-1" charset="0"/>
                <a:ea typeface="+mn-ea"/>
                <a:cs typeface="+mn-cs"/>
              </a:rPr>
              <a:t>to specify the operands and operations of instructions. Two issues arise. First, how is the address of an operand specified, and second, how are the bits of an instruction organized to define the operand addresses and operation of that instruction? </a:t>
            </a:r>
            <a:endParaRPr lang="en-US" dirty="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The address field or fields in a typical instruction format are relatively small. We would like to be able to reference a large range of locations in main memory or, for some systems, virtual memory. To achieve this objective, a variety of addressing techniques has been employed. They all involve some trade-off between address range and/or addressing flexibility, on the one hand, and the number of memory references in the instruction and/or the complexity of address calculation, on the other. In this section, we examine the most common addressing techniques, or modes: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Immediate </a:t>
            </a:r>
          </a:p>
          <a:p>
            <a:r>
              <a:rPr lang="en-US" sz="1200" kern="1200" dirty="0">
                <a:solidFill>
                  <a:schemeClr val="tx1"/>
                </a:solidFill>
                <a:latin typeface="Times New Roman" pitchFamily="-1" charset="0"/>
                <a:ea typeface="+mn-ea"/>
                <a:cs typeface="+mn-cs"/>
              </a:rPr>
              <a:t>• Direct</a:t>
            </a:r>
            <a:br>
              <a:rPr lang="en-US" sz="1200" kern="1200" dirty="0">
                <a:solidFill>
                  <a:schemeClr val="tx1"/>
                </a:solidFill>
                <a:latin typeface="Times New Roman" pitchFamily="-1" charset="0"/>
                <a:ea typeface="+mn-ea"/>
                <a:cs typeface="+mn-cs"/>
              </a:rPr>
            </a:br>
            <a:r>
              <a:rPr lang="en-US" sz="1200" kern="1200" dirty="0">
                <a:solidFill>
                  <a:schemeClr val="tx1"/>
                </a:solidFill>
                <a:latin typeface="Times New Roman" pitchFamily="-1" charset="0"/>
                <a:ea typeface="+mn-ea"/>
                <a:cs typeface="+mn-cs"/>
              </a:rPr>
              <a:t>• Indirect</a:t>
            </a:r>
            <a:br>
              <a:rPr lang="en-US" sz="1200" kern="1200" dirty="0">
                <a:solidFill>
                  <a:schemeClr val="tx1"/>
                </a:solidFill>
                <a:latin typeface="Times New Roman" pitchFamily="-1" charset="0"/>
                <a:ea typeface="+mn-ea"/>
                <a:cs typeface="+mn-cs"/>
              </a:rPr>
            </a:br>
            <a:r>
              <a:rPr lang="en-US" sz="1200" kern="1200" dirty="0">
                <a:solidFill>
                  <a:schemeClr val="tx1"/>
                </a:solidFill>
                <a:latin typeface="Times New Roman" pitchFamily="-1" charset="0"/>
                <a:ea typeface="+mn-ea"/>
                <a:cs typeface="+mn-cs"/>
              </a:rPr>
              <a:t>• Register </a:t>
            </a:r>
            <a:endParaRPr lang="en-US" dirty="0"/>
          </a:p>
          <a:p>
            <a:r>
              <a:rPr lang="en-US" sz="1200" kern="1200" dirty="0">
                <a:solidFill>
                  <a:schemeClr val="tx1"/>
                </a:solidFill>
                <a:latin typeface="Times New Roman" pitchFamily="-1" charset="0"/>
                <a:ea typeface="+mn-ea"/>
                <a:cs typeface="+mn-cs"/>
              </a:rPr>
              <a:t>• Register indirect </a:t>
            </a:r>
          </a:p>
          <a:p>
            <a:r>
              <a:rPr lang="en-US" sz="1200" kern="1200" dirty="0">
                <a:solidFill>
                  <a:schemeClr val="tx1"/>
                </a:solidFill>
                <a:latin typeface="Times New Roman" pitchFamily="-1" charset="0"/>
                <a:ea typeface="+mn-ea"/>
                <a:cs typeface="+mn-cs"/>
              </a:rPr>
              <a:t>• Displacement</a:t>
            </a:r>
            <a:br>
              <a:rPr lang="en-US" sz="1200" kern="1200" dirty="0">
                <a:solidFill>
                  <a:schemeClr val="tx1"/>
                </a:solidFill>
                <a:latin typeface="Times New Roman" pitchFamily="-1" charset="0"/>
                <a:ea typeface="+mn-ea"/>
                <a:cs typeface="+mn-cs"/>
              </a:rPr>
            </a:br>
            <a:r>
              <a:rPr lang="en-US" sz="1200" kern="1200" dirty="0">
                <a:solidFill>
                  <a:schemeClr val="tx1"/>
                </a:solidFill>
                <a:latin typeface="Times New Roman" pitchFamily="-1" charset="0"/>
                <a:ea typeface="+mn-ea"/>
                <a:cs typeface="+mn-cs"/>
              </a:rPr>
              <a:t>• Stack </a:t>
            </a:r>
            <a:endParaRPr lang="en-US" dirty="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df"/><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a:t>10</a:t>
            </a:r>
            <a:r>
              <a:rPr lang="en-GB" baseline="30000"/>
              <a:t>th</a:t>
            </a:r>
            <a:r>
              <a:rPr lang="en-GB"/>
              <a:t> Edition </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a:t>© 2016 Pearson Education, Inc., Hoboken, NJ.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descr="f1.pdf"/>
          <p:cNvPicPr>
            <a:picLocks noChangeAspect="1"/>
          </p:cNvPicPr>
          <p:nvPr/>
        </p:nvPicPr>
        <p:blipFill rotWithShape="1">
          <a:blip r:embed="rId3">
            <a:extLst>
              <a:ext uri="{28A0092B-C50C-407E-A947-70E740481C1C}">
                <a14:useLocalDpi xmlns:a14="http://schemas.microsoft.com/office/drawing/2010/main" val="0"/>
              </a:ext>
            </a:extLst>
          </a:blip>
          <a:srcRect l="7569" t="8154" r="6239" b="23041"/>
          <a:stretch/>
        </p:blipFill>
        <p:spPr>
          <a:xfrm>
            <a:off x="1475656" y="-99392"/>
            <a:ext cx="6624736" cy="68437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6434" y="2420888"/>
            <a:ext cx="9137566" cy="3312368"/>
          </a:xfrm>
          <a:prstGeom prst="rect">
            <a:avLst/>
          </a:prstGeom>
        </p:spPr>
      </p:pic>
      <p:sp>
        <p:nvSpPr>
          <p:cNvPr id="4" name="TextBox 3"/>
          <p:cNvSpPr txBox="1"/>
          <p:nvPr/>
        </p:nvSpPr>
        <p:spPr>
          <a:xfrm>
            <a:off x="0" y="815562"/>
            <a:ext cx="9144000" cy="1200329"/>
          </a:xfrm>
          <a:prstGeom prst="rect">
            <a:avLst/>
          </a:prstGeom>
          <a:noFill/>
        </p:spPr>
        <p:txBody>
          <a:bodyPr wrap="square" rtlCol="0">
            <a:spAutoFit/>
          </a:bodyPr>
          <a:lstStyle/>
          <a:p>
            <a:pPr algn="ctr"/>
            <a:r>
              <a:rPr lang="en-US" sz="3600" dirty="0">
                <a:latin typeface="+mn-lt"/>
              </a:rPr>
              <a:t>Table 13.1  </a:t>
            </a:r>
          </a:p>
          <a:p>
            <a:pPr algn="ctr"/>
            <a:r>
              <a:rPr lang="en-US" sz="3600" dirty="0">
                <a:latin typeface="+mn-lt"/>
              </a:rPr>
              <a:t>Basic Addressing Modes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8" name="Rectangle 6"/>
          <p:cNvSpPr>
            <a:spLocks noGrp="1" noChangeArrowheads="1"/>
          </p:cNvSpPr>
          <p:nvPr>
            <p:ph type="title"/>
          </p:nvPr>
        </p:nvSpPr>
        <p:spPr>
          <a:xfrm>
            <a:off x="683568" y="404664"/>
            <a:ext cx="7556313" cy="1116106"/>
          </a:xfrm>
        </p:spPr>
        <p:txBody>
          <a:bodyPr/>
          <a:lstStyle/>
          <a:p>
            <a:r>
              <a:rPr lang="en-US" dirty="0">
                <a:effectLst>
                  <a:outerShdw blurRad="38100" dist="38100" dir="2700000" algn="tl">
                    <a:srgbClr val="000000">
                      <a:alpha val="43137"/>
                    </a:srgbClr>
                  </a:outerShdw>
                </a:effectLst>
              </a:rPr>
              <a:t>Immediate Addressing</a:t>
            </a:r>
          </a:p>
        </p:txBody>
      </p:sp>
      <p:sp>
        <p:nvSpPr>
          <p:cNvPr id="8199" name="Rectangle 7"/>
          <p:cNvSpPr>
            <a:spLocks noGrp="1" noChangeArrowheads="1"/>
          </p:cNvSpPr>
          <p:nvPr>
            <p:ph idx="1"/>
          </p:nvPr>
        </p:nvSpPr>
        <p:spPr>
          <a:xfrm>
            <a:off x="539552" y="1556792"/>
            <a:ext cx="7556313" cy="4680520"/>
          </a:xfrm>
        </p:spPr>
        <p:txBody>
          <a:bodyPr>
            <a:normAutofit fontScale="92500" lnSpcReduction="10000"/>
          </a:bodyPr>
          <a:lstStyle/>
          <a:p>
            <a:r>
              <a:rPr lang="en-US" dirty="0"/>
              <a:t>Simplest form of addressing</a:t>
            </a:r>
          </a:p>
          <a:p>
            <a:r>
              <a:rPr lang="en-US" dirty="0"/>
              <a:t>Operand = A</a:t>
            </a:r>
          </a:p>
          <a:p>
            <a:r>
              <a:rPr lang="en-US" dirty="0"/>
              <a:t>This mode can be used to define and use constants or set initial values of variables</a:t>
            </a:r>
          </a:p>
          <a:p>
            <a:pPr lvl="1"/>
            <a:r>
              <a:rPr lang="en-US" dirty="0"/>
              <a:t>Typically the number will be stored in twos complement form</a:t>
            </a:r>
          </a:p>
          <a:p>
            <a:pPr lvl="1"/>
            <a:r>
              <a:rPr lang="en-US" dirty="0"/>
              <a:t>The leftmost bit of the operand field is used as a sign bit</a:t>
            </a:r>
          </a:p>
          <a:p>
            <a:r>
              <a:rPr lang="en-US" dirty="0"/>
              <a:t>Advantage:</a:t>
            </a:r>
          </a:p>
          <a:p>
            <a:pPr lvl="1"/>
            <a:r>
              <a:rPr lang="en-US" dirty="0"/>
              <a:t>No memory reference other than the instruction fetch is required to obtain the operand, thus saving one memory or cache cycle in the instruction cycle</a:t>
            </a:r>
          </a:p>
          <a:p>
            <a:pPr marL="228600" lvl="1">
              <a:spcBef>
                <a:spcPts val="2000"/>
              </a:spcBef>
              <a:buClr>
                <a:schemeClr val="accent1"/>
              </a:buClr>
            </a:pPr>
            <a:r>
              <a:rPr lang="en-US" sz="2000" dirty="0"/>
              <a:t>Disadvantage:</a:t>
            </a:r>
          </a:p>
          <a:p>
            <a:pPr lvl="1"/>
            <a:r>
              <a:rPr lang="en-US" sz="1765" dirty="0"/>
              <a:t>The size of the number is restricted to the size of the address field, which, in most instruction sets, is small compared with the word length</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4" name="Rectangle 6"/>
          <p:cNvSpPr>
            <a:spLocks noGrp="1" noChangeArrowheads="1"/>
          </p:cNvSpPr>
          <p:nvPr>
            <p:ph type="title" idx="4294967295"/>
          </p:nvPr>
        </p:nvSpPr>
        <p:spPr>
          <a:xfrm>
            <a:off x="457200" y="228600"/>
            <a:ext cx="7556500" cy="1116013"/>
          </a:xfrm>
        </p:spPr>
        <p:txBody>
          <a:bodyPr/>
          <a:lstStyle/>
          <a:p>
            <a:r>
              <a:rPr lang="en-US" dirty="0">
                <a:effectLst>
                  <a:outerShdw blurRad="38100" dist="38100" dir="2700000" algn="tl">
                    <a:srgbClr val="000000">
                      <a:alpha val="43137"/>
                    </a:srgbClr>
                  </a:outerShdw>
                </a:effectLst>
              </a:rPr>
              <a:t>Direct Addressing</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382432027"/>
              </p:ext>
            </p:extLst>
          </p:nvPr>
        </p:nvGraphicFramePr>
        <p:xfrm>
          <a:off x="304800" y="1066800"/>
          <a:ext cx="8610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8">
            <a:duotone>
              <a:schemeClr val="accent2">
                <a:shade val="45000"/>
                <a:satMod val="135000"/>
              </a:schemeClr>
              <a:prstClr val="white"/>
            </a:duotone>
          </a:blip>
          <a:stretch>
            <a:fillRect/>
          </a:stretch>
        </p:blipFill>
        <p:spPr>
          <a:xfrm>
            <a:off x="1043608" y="4077071"/>
            <a:ext cx="1728192" cy="1990877"/>
          </a:xfrm>
          <a:prstGeom prst="rect">
            <a:avLst/>
          </a:prstGeom>
          <a:scene3d>
            <a:camera prst="orthographicFront">
              <a:rot lat="0" lon="10799978" rev="0"/>
            </a:camera>
            <a:lightRig rig="threePt" dir="t"/>
          </a:scene3d>
        </p:spPr>
      </p:pic>
      <p:pic>
        <p:nvPicPr>
          <p:cNvPr id="4" name="Picture 3"/>
          <p:cNvPicPr>
            <a:picLocks noChangeAspect="1"/>
          </p:cNvPicPr>
          <p:nvPr/>
        </p:nvPicPr>
        <p:blipFill>
          <a:blip r:embed="rId8">
            <a:duotone>
              <a:schemeClr val="accent2">
                <a:shade val="45000"/>
                <a:satMod val="135000"/>
              </a:schemeClr>
              <a:prstClr val="white"/>
            </a:duotone>
          </a:blip>
          <a:stretch>
            <a:fillRect/>
          </a:stretch>
        </p:blipFill>
        <p:spPr>
          <a:xfrm>
            <a:off x="6156176" y="1196752"/>
            <a:ext cx="1587500" cy="18288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638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6388"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Indirect Addressing</a:t>
            </a:r>
          </a:p>
        </p:txBody>
      </p:sp>
      <p:sp>
        <p:nvSpPr>
          <p:cNvPr id="16389" name="Rectangle 5"/>
          <p:cNvSpPr>
            <a:spLocks noGrp="1" noChangeArrowheads="1"/>
          </p:cNvSpPr>
          <p:nvPr>
            <p:ph idx="1"/>
          </p:nvPr>
        </p:nvSpPr>
        <p:spPr>
          <a:xfrm>
            <a:off x="467544" y="1700808"/>
            <a:ext cx="7556313" cy="4648200"/>
          </a:xfrm>
          <a:noFill/>
          <a:ln/>
        </p:spPr>
        <p:txBody>
          <a:bodyPr lIns="90488" tIns="44450" rIns="90488" bIns="44450">
            <a:normAutofit fontScale="85000" lnSpcReduction="20000"/>
          </a:bodyPr>
          <a:lstStyle/>
          <a:p>
            <a:r>
              <a:rPr lang="en-US" dirty="0"/>
              <a:t>Reference to the address of a word in memory which contains a          full-length address of the operand</a:t>
            </a:r>
          </a:p>
          <a:p>
            <a:r>
              <a:rPr lang="en-US" dirty="0"/>
              <a:t>EA = (A)</a:t>
            </a:r>
          </a:p>
          <a:p>
            <a:pPr lvl="1"/>
            <a:r>
              <a:rPr lang="en-US" dirty="0"/>
              <a:t>Parentheses are to be interpreted as meaning </a:t>
            </a:r>
            <a:r>
              <a:rPr lang="en-US" i="1" dirty="0"/>
              <a:t>contents of</a:t>
            </a:r>
          </a:p>
          <a:p>
            <a:r>
              <a:rPr lang="en-US" dirty="0"/>
              <a:t>Advantage:</a:t>
            </a:r>
          </a:p>
          <a:p>
            <a:pPr lvl="1"/>
            <a:r>
              <a:rPr lang="en-US" dirty="0"/>
              <a:t>For a word length of </a:t>
            </a:r>
            <a:r>
              <a:rPr lang="en-US" i="1" dirty="0"/>
              <a:t>N</a:t>
            </a:r>
            <a:r>
              <a:rPr lang="en-US" dirty="0"/>
              <a:t> an address space of 2</a:t>
            </a:r>
            <a:r>
              <a:rPr lang="en-US" baseline="30000" dirty="0"/>
              <a:t>N </a:t>
            </a:r>
            <a:r>
              <a:rPr lang="en-US" dirty="0"/>
              <a:t>is now available</a:t>
            </a:r>
          </a:p>
          <a:p>
            <a:r>
              <a:rPr lang="en-US" dirty="0"/>
              <a:t>Disadvantage:</a:t>
            </a:r>
          </a:p>
          <a:p>
            <a:pPr lvl="1"/>
            <a:r>
              <a:rPr lang="en-US" dirty="0"/>
              <a:t>Instruction execution requires two memory references to fetch the operand</a:t>
            </a:r>
          </a:p>
          <a:p>
            <a:pPr lvl="2"/>
            <a:r>
              <a:rPr lang="en-US" dirty="0"/>
              <a:t>One to get its address and a second to get its value</a:t>
            </a:r>
          </a:p>
          <a:p>
            <a:pPr marL="228600" lvl="2">
              <a:spcBef>
                <a:spcPts val="2000"/>
              </a:spcBef>
            </a:pPr>
            <a:r>
              <a:rPr lang="en-US" sz="2054" dirty="0"/>
              <a:t>A rarely used variant of indirect addressing is multilevel or cascaded indirect addressing</a:t>
            </a:r>
          </a:p>
          <a:p>
            <a:pPr lvl="1"/>
            <a:r>
              <a:rPr lang="en-US" sz="1838" dirty="0"/>
              <a:t>EA = ( . . . (A) . . . )</a:t>
            </a:r>
          </a:p>
          <a:p>
            <a:pPr lvl="1"/>
            <a:r>
              <a:rPr lang="en-US" sz="1838" dirty="0"/>
              <a:t>Disadvantage is that three or more memory references could be required to fetch an operand</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253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22532" name="Rectangle 4"/>
          <p:cNvSpPr>
            <a:spLocks noGrp="1" noChangeArrowheads="1"/>
          </p:cNvSpPr>
          <p:nvPr>
            <p:ph type="title" idx="4294967295"/>
          </p:nvPr>
        </p:nvSpPr>
        <p:spPr>
          <a:xfrm>
            <a:off x="395536" y="332656"/>
            <a:ext cx="7554913" cy="1116013"/>
          </a:xfrm>
          <a:noFill/>
          <a:ln/>
        </p:spPr>
        <p:txBody>
          <a:bodyPr lIns="90488" tIns="44450" rIns="90488" bIns="44450"/>
          <a:lstStyle/>
          <a:p>
            <a:r>
              <a:rPr lang="en-US" dirty="0">
                <a:effectLst>
                  <a:outerShdw blurRad="38100" dist="38100" dir="2700000" algn="tl">
                    <a:srgbClr val="000000">
                      <a:alpha val="43137"/>
                    </a:srgbClr>
                  </a:outerShdw>
                </a:effectLst>
              </a:rPr>
              <a:t>Register Addressing</a:t>
            </a:r>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55945755"/>
              </p:ext>
            </p:extLst>
          </p:nvPr>
        </p:nvGraphicFramePr>
        <p:xfrm>
          <a:off x="396172" y="1268760"/>
          <a:ext cx="8064260"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867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8676"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Register Indirect Addressing</a:t>
            </a:r>
          </a:p>
        </p:txBody>
      </p:sp>
      <p:sp>
        <p:nvSpPr>
          <p:cNvPr id="28677" name="Rectangle 5"/>
          <p:cNvSpPr>
            <a:spLocks noGrp="1" noChangeArrowheads="1"/>
          </p:cNvSpPr>
          <p:nvPr>
            <p:ph idx="1"/>
          </p:nvPr>
        </p:nvSpPr>
        <p:spPr>
          <a:noFill/>
          <a:ln/>
        </p:spPr>
        <p:txBody>
          <a:bodyPr lIns="90488" tIns="44450" rIns="90488" bIns="44450"/>
          <a:lstStyle/>
          <a:p>
            <a:r>
              <a:rPr lang="en-US" dirty="0"/>
              <a:t>Analogous to indirect addressing</a:t>
            </a:r>
          </a:p>
          <a:p>
            <a:pPr lvl="1"/>
            <a:r>
              <a:rPr lang="en-US" dirty="0"/>
              <a:t>The only difference is whether the address field refers to a memory location or a register</a:t>
            </a:r>
          </a:p>
          <a:p>
            <a:r>
              <a:rPr lang="en-US" dirty="0"/>
              <a:t>EA = (R)</a:t>
            </a:r>
          </a:p>
          <a:p>
            <a:r>
              <a:rPr lang="en-US" dirty="0"/>
              <a:t>Address space limitation of the address field is overcome by having that field refer to a word-length location containing an address</a:t>
            </a:r>
          </a:p>
          <a:p>
            <a:r>
              <a:rPr lang="en-US" dirty="0"/>
              <a:t>Uses one less memory reference than indirect addressing</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277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277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Displacement Addressing</a:t>
            </a:r>
          </a:p>
        </p:txBody>
      </p:sp>
      <p:sp>
        <p:nvSpPr>
          <p:cNvPr id="32773" name="Rectangle 5"/>
          <p:cNvSpPr>
            <a:spLocks noGrp="1" noChangeArrowheads="1"/>
          </p:cNvSpPr>
          <p:nvPr>
            <p:ph idx="1"/>
          </p:nvPr>
        </p:nvSpPr>
        <p:spPr>
          <a:noFill/>
          <a:ln/>
        </p:spPr>
        <p:txBody>
          <a:bodyPr lIns="90488" tIns="44450" rIns="90488" bIns="44450">
            <a:normAutofit fontScale="92500" lnSpcReduction="20000"/>
          </a:bodyPr>
          <a:lstStyle/>
          <a:p>
            <a:r>
              <a:rPr lang="en-US" dirty="0"/>
              <a:t>Combines the capabilities of direct addressing and register indirect addressing</a:t>
            </a:r>
          </a:p>
          <a:p>
            <a:r>
              <a:rPr lang="en-US" dirty="0"/>
              <a:t>EA = A + (R)</a:t>
            </a:r>
          </a:p>
          <a:p>
            <a:r>
              <a:rPr lang="en-US" dirty="0"/>
              <a:t>Requires that the instruction have two address fields, at least one of which is explicit</a:t>
            </a:r>
            <a:endParaRPr lang="en-US" sz="2400" dirty="0"/>
          </a:p>
          <a:p>
            <a:pPr lvl="1"/>
            <a:r>
              <a:rPr lang="en-US" dirty="0"/>
              <a:t>The value contained in one address field (value = A) is used directly</a:t>
            </a:r>
          </a:p>
          <a:p>
            <a:pPr lvl="1"/>
            <a:r>
              <a:rPr lang="en-US" dirty="0"/>
              <a:t>The other address field refers to a register whose contents are added to A to produce the effective address</a:t>
            </a:r>
          </a:p>
          <a:p>
            <a:pPr marL="228600" lvl="1">
              <a:spcBef>
                <a:spcPts val="2000"/>
              </a:spcBef>
              <a:buClr>
                <a:schemeClr val="accent1"/>
              </a:buClr>
            </a:pPr>
            <a:r>
              <a:rPr lang="en-US" sz="2054" dirty="0"/>
              <a:t>Most common uses:</a:t>
            </a:r>
          </a:p>
          <a:p>
            <a:pPr lvl="1"/>
            <a:r>
              <a:rPr lang="en-US" sz="1838" dirty="0"/>
              <a:t>Relative addressing</a:t>
            </a:r>
          </a:p>
          <a:p>
            <a:pPr lvl="1"/>
            <a:r>
              <a:rPr lang="en-US" sz="1838" dirty="0"/>
              <a:t>Base-register addressing</a:t>
            </a:r>
          </a:p>
          <a:p>
            <a:pPr lvl="1"/>
            <a:r>
              <a:rPr lang="en-US" sz="1838" dirty="0"/>
              <a:t>Indexing </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686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6868" name="Rectangle 4"/>
          <p:cNvSpPr>
            <a:spLocks noGrp="1" noChangeArrowheads="1"/>
          </p:cNvSpPr>
          <p:nvPr>
            <p:ph type="title" idx="4294967295"/>
          </p:nvPr>
        </p:nvSpPr>
        <p:spPr>
          <a:xfrm>
            <a:off x="395536" y="260648"/>
            <a:ext cx="7556500" cy="1116012"/>
          </a:xfrm>
          <a:noFill/>
          <a:ln/>
        </p:spPr>
        <p:txBody>
          <a:bodyPr lIns="90488" tIns="44450" rIns="90488" bIns="44450"/>
          <a:lstStyle/>
          <a:p>
            <a:r>
              <a:rPr lang="en-US" dirty="0">
                <a:effectLst>
                  <a:outerShdw blurRad="38100" dist="38100" dir="2700000" algn="tl">
                    <a:srgbClr val="000000">
                      <a:alpha val="43137"/>
                    </a:srgbClr>
                  </a:outerShdw>
                </a:effectLst>
              </a:rPr>
              <a:t>Relative Addressing</a:t>
            </a: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3094752632"/>
              </p:ext>
            </p:extLst>
          </p:nvPr>
        </p:nvGraphicFramePr>
        <p:xfrm>
          <a:off x="107504" y="1315222"/>
          <a:ext cx="8928992" cy="5138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6"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Base-Register Addressing</a:t>
            </a:r>
          </a:p>
        </p:txBody>
      </p:sp>
      <p:sp>
        <p:nvSpPr>
          <p:cNvPr id="38917" name="Rectangle 5"/>
          <p:cNvSpPr>
            <a:spLocks noGrp="1" noChangeArrowheads="1"/>
          </p:cNvSpPr>
          <p:nvPr>
            <p:ph idx="1"/>
          </p:nvPr>
        </p:nvSpPr>
        <p:spPr>
          <a:noFill/>
          <a:ln/>
        </p:spPr>
        <p:txBody>
          <a:bodyPr lIns="90488" tIns="44450" rIns="90488" bIns="44450">
            <a:normAutofit fontScale="92500" lnSpcReduction="10000"/>
          </a:bodyPr>
          <a:lstStyle/>
          <a:p>
            <a:r>
              <a:rPr lang="en-US" dirty="0"/>
              <a:t>The referenced register contains a main memory address and the address field contains a displacement from that address</a:t>
            </a:r>
          </a:p>
          <a:p>
            <a:r>
              <a:rPr lang="en-US" dirty="0"/>
              <a:t>The register reference may be explicit or implicit</a:t>
            </a:r>
          </a:p>
          <a:p>
            <a:r>
              <a:rPr lang="en-US" dirty="0"/>
              <a:t>Exploits the locality of memory references</a:t>
            </a:r>
          </a:p>
          <a:p>
            <a:r>
              <a:rPr lang="en-US" dirty="0"/>
              <a:t>Convenient means of implementing segmentation</a:t>
            </a:r>
          </a:p>
          <a:p>
            <a:r>
              <a:rPr lang="en-US" dirty="0"/>
              <a:t>In some implementations a single segment base register is employed and is used implicitly</a:t>
            </a:r>
          </a:p>
          <a:p>
            <a:r>
              <a:rPr lang="en-US" dirty="0"/>
              <a:t>In others the programmer may choose a register to hold the base address of a segment and the instruction must reference it explicitly</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1000" y="228600"/>
            <a:ext cx="7556500" cy="1116012"/>
          </a:xfrm>
        </p:spPr>
        <p:txBody>
          <a:bodyPr/>
          <a:lstStyle/>
          <a:p>
            <a:r>
              <a:rPr lang="en-US" dirty="0">
                <a:effectLst>
                  <a:outerShdw blurRad="38100" dist="38100" dir="2700000" algn="tl">
                    <a:srgbClr val="000000">
                      <a:alpha val="43137"/>
                    </a:srgbClr>
                  </a:outerShdw>
                </a:effectLst>
              </a:rPr>
              <a:t>Elements of a Machine Instruction</a:t>
            </a:r>
          </a:p>
        </p:txBody>
      </p:sp>
      <p:graphicFrame>
        <p:nvGraphicFramePr>
          <p:cNvPr id="11" name="Content Placeholder 10"/>
          <p:cNvGraphicFramePr>
            <a:graphicFrameLocks noGrp="1"/>
          </p:cNvGraphicFramePr>
          <p:nvPr>
            <p:ph idx="4294967295"/>
          </p:nvPr>
        </p:nvGraphicFramePr>
        <p:xfrm>
          <a:off x="457200" y="914400"/>
          <a:ext cx="82423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40964" name="Rectangle 4"/>
          <p:cNvSpPr>
            <a:spLocks noGrp="1" noChangeArrowheads="1"/>
          </p:cNvSpPr>
          <p:nvPr>
            <p:ph type="title" idx="4294967295"/>
          </p:nvPr>
        </p:nvSpPr>
        <p:spPr>
          <a:xfrm>
            <a:off x="539552" y="332656"/>
            <a:ext cx="7556500" cy="1116013"/>
          </a:xfrm>
          <a:noFill/>
          <a:ln/>
        </p:spPr>
        <p:txBody>
          <a:bodyPr lIns="90488" tIns="44450" rIns="90488" bIns="44450"/>
          <a:lstStyle/>
          <a:p>
            <a:r>
              <a:rPr lang="en-US" dirty="0">
                <a:effectLst>
                  <a:outerShdw blurRad="38100" dist="38100" dir="2700000" algn="tl">
                    <a:srgbClr val="000000">
                      <a:alpha val="43137"/>
                    </a:srgbClr>
                  </a:outerShdw>
                </a:effectLst>
              </a:rPr>
              <a:t>Indexing</a:t>
            </a:r>
          </a:p>
        </p:txBody>
      </p:sp>
      <p:sp>
        <p:nvSpPr>
          <p:cNvPr id="40965" name="Rectangle 5"/>
          <p:cNvSpPr>
            <a:spLocks noGrp="1" noChangeArrowheads="1"/>
          </p:cNvSpPr>
          <p:nvPr>
            <p:ph idx="4294967295"/>
          </p:nvPr>
        </p:nvSpPr>
        <p:spPr>
          <a:xfrm>
            <a:off x="539552" y="1268760"/>
            <a:ext cx="7554913" cy="5029200"/>
          </a:xfrm>
          <a:noFill/>
          <a:ln/>
        </p:spPr>
        <p:txBody>
          <a:bodyPr lIns="90488" tIns="44450" rIns="90488" bIns="44450">
            <a:normAutofit fontScale="77500" lnSpcReduction="20000"/>
          </a:bodyPr>
          <a:lstStyle/>
          <a:p>
            <a:r>
              <a:rPr lang="en-US" dirty="0"/>
              <a:t>The address field references a main memory address and the referenced register contains a positive displacement from that address</a:t>
            </a:r>
          </a:p>
          <a:p>
            <a:r>
              <a:rPr lang="en-US" dirty="0"/>
              <a:t>The method of calculating the EA is the same as for base-register addressing</a:t>
            </a:r>
          </a:p>
          <a:p>
            <a:r>
              <a:rPr lang="en-US" dirty="0"/>
              <a:t>An important use is to provide an efficient mechanism for performing iterative operations</a:t>
            </a:r>
          </a:p>
          <a:p>
            <a:r>
              <a:rPr lang="en-US" dirty="0"/>
              <a:t>Autoindexing</a:t>
            </a:r>
          </a:p>
          <a:p>
            <a:pPr lvl="1"/>
            <a:r>
              <a:rPr lang="en-US" dirty="0"/>
              <a:t>Automatically increment or decrement the index register after each reference to it</a:t>
            </a:r>
          </a:p>
          <a:p>
            <a:pPr lvl="1"/>
            <a:r>
              <a:rPr lang="en-US" dirty="0"/>
              <a:t>EA = A + (R)</a:t>
            </a:r>
          </a:p>
          <a:p>
            <a:pPr lvl="1"/>
            <a:r>
              <a:rPr lang="en-US" dirty="0"/>
              <a:t>(R) </a:t>
            </a:r>
            <a:r>
              <a:rPr lang="en-US" dirty="0">
                <a:latin typeface="Wingdings"/>
                <a:ea typeface="Wingdings"/>
                <a:cs typeface="Wingdings"/>
              </a:rPr>
              <a:t> </a:t>
            </a:r>
            <a:r>
              <a:rPr lang="en-US" dirty="0">
                <a:ea typeface="Wingdings"/>
                <a:cs typeface="Wingdings"/>
              </a:rPr>
              <a:t>(R) + 1</a:t>
            </a:r>
            <a:endParaRPr lang="en-US" dirty="0"/>
          </a:p>
          <a:p>
            <a:r>
              <a:rPr lang="en-US" dirty="0"/>
              <a:t>Postindexing</a:t>
            </a:r>
          </a:p>
          <a:p>
            <a:pPr lvl="1"/>
            <a:r>
              <a:rPr lang="en-US" dirty="0"/>
              <a:t>Indexing is performed after the indirection</a:t>
            </a:r>
          </a:p>
          <a:p>
            <a:pPr lvl="1"/>
            <a:r>
              <a:rPr lang="en-US" dirty="0"/>
              <a:t>EA = (A) + (R)</a:t>
            </a:r>
          </a:p>
          <a:p>
            <a:r>
              <a:rPr lang="en-US" dirty="0"/>
              <a:t>Preindexing</a:t>
            </a:r>
          </a:p>
          <a:p>
            <a:pPr lvl="1"/>
            <a:r>
              <a:rPr lang="en-US" dirty="0"/>
              <a:t>Indexing is performed before the indirection</a:t>
            </a:r>
          </a:p>
          <a:p>
            <a:pPr lvl="1"/>
            <a:r>
              <a:rPr lang="en-US" dirty="0"/>
              <a:t>EA = (A + (R))</a:t>
            </a:r>
          </a:p>
          <a:p>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4000" b="94476" l="10000" r="90000"/>
                    </a14:imgEffect>
                  </a14:imgLayer>
                </a14:imgProps>
              </a:ext>
            </a:extLst>
          </a:blip>
          <a:stretch>
            <a:fillRect/>
          </a:stretch>
        </p:blipFill>
        <p:spPr>
          <a:xfrm>
            <a:off x="6444208" y="4149080"/>
            <a:ext cx="2552328" cy="2552328"/>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505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5060"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Stack Addressing</a:t>
            </a:r>
          </a:p>
        </p:txBody>
      </p:sp>
      <p:sp>
        <p:nvSpPr>
          <p:cNvPr id="45061" name="Rectangle 5"/>
          <p:cNvSpPr>
            <a:spLocks noGrp="1" noChangeArrowheads="1"/>
          </p:cNvSpPr>
          <p:nvPr>
            <p:ph idx="1"/>
          </p:nvPr>
        </p:nvSpPr>
        <p:spPr>
          <a:noFill/>
          <a:ln/>
        </p:spPr>
        <p:txBody>
          <a:bodyPr lIns="90488" tIns="44450" rIns="90488" bIns="44450">
            <a:normAutofit/>
          </a:bodyPr>
          <a:lstStyle/>
          <a:p>
            <a:pPr>
              <a:lnSpc>
                <a:spcPct val="80000"/>
              </a:lnSpc>
            </a:pPr>
            <a:r>
              <a:rPr lang="en-US" sz="1600" dirty="0"/>
              <a:t>A stack is a linear array of locations</a:t>
            </a:r>
          </a:p>
          <a:p>
            <a:pPr lvl="1">
              <a:lnSpc>
                <a:spcPct val="80000"/>
              </a:lnSpc>
            </a:pPr>
            <a:r>
              <a:rPr lang="en-US" sz="1400" dirty="0"/>
              <a:t>Sometimes referred to as a </a:t>
            </a:r>
            <a:r>
              <a:rPr lang="en-US" sz="1400" i="1" dirty="0"/>
              <a:t>pushdown list </a:t>
            </a:r>
            <a:r>
              <a:rPr lang="en-US" sz="1400" dirty="0"/>
              <a:t>or </a:t>
            </a:r>
            <a:r>
              <a:rPr lang="en-US" sz="1400" i="1" dirty="0"/>
              <a:t>last-in-first-out queue</a:t>
            </a:r>
          </a:p>
          <a:p>
            <a:pPr>
              <a:lnSpc>
                <a:spcPct val="80000"/>
              </a:lnSpc>
            </a:pPr>
            <a:r>
              <a:rPr lang="en-US" sz="1600" dirty="0"/>
              <a:t>A stack is a reserved block of locations</a:t>
            </a:r>
          </a:p>
          <a:p>
            <a:pPr lvl="1">
              <a:lnSpc>
                <a:spcPct val="80000"/>
              </a:lnSpc>
            </a:pPr>
            <a:r>
              <a:rPr lang="en-US" sz="1400" dirty="0"/>
              <a:t>Items are appended to the top of the stack so that the block is partially filled</a:t>
            </a:r>
          </a:p>
          <a:p>
            <a:pPr>
              <a:lnSpc>
                <a:spcPct val="80000"/>
              </a:lnSpc>
            </a:pPr>
            <a:r>
              <a:rPr lang="en-US" sz="1600" dirty="0"/>
              <a:t>Associated with the stack is a pointer whose value is the address of the top of the stack</a:t>
            </a:r>
          </a:p>
          <a:p>
            <a:pPr lvl="1">
              <a:lnSpc>
                <a:spcPct val="80000"/>
              </a:lnSpc>
            </a:pPr>
            <a:r>
              <a:rPr lang="en-US" sz="1400" dirty="0"/>
              <a:t>The stack pointer is maintained in a register</a:t>
            </a:r>
          </a:p>
          <a:p>
            <a:pPr lvl="1">
              <a:lnSpc>
                <a:spcPct val="80000"/>
              </a:lnSpc>
            </a:pPr>
            <a:r>
              <a:rPr lang="en-US" sz="1400" dirty="0"/>
              <a:t>Thus references to stack locations in memory are in fact register indirect addresses</a:t>
            </a:r>
          </a:p>
          <a:p>
            <a:pPr marL="228600" lvl="1">
              <a:lnSpc>
                <a:spcPct val="80000"/>
              </a:lnSpc>
              <a:spcBef>
                <a:spcPts val="2000"/>
              </a:spcBef>
              <a:buClr>
                <a:schemeClr val="accent1"/>
              </a:buClr>
            </a:pPr>
            <a:r>
              <a:rPr lang="en-US" sz="1600" dirty="0"/>
              <a:t>Is a form of implied addressing</a:t>
            </a:r>
          </a:p>
          <a:p>
            <a:pPr marL="228600" lvl="1">
              <a:lnSpc>
                <a:spcPct val="80000"/>
              </a:lnSpc>
              <a:spcBef>
                <a:spcPts val="2000"/>
              </a:spcBef>
              <a:buClr>
                <a:schemeClr val="accent1"/>
              </a:buClr>
            </a:pPr>
            <a:r>
              <a:rPr lang="en-US" sz="1600" dirty="0"/>
              <a:t>The machine instructions need not include a memory                           reference but implicitly operate on the top of the stack</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lum bright="20000" contrast="-40000"/>
          </a:blip>
          <a:stretch>
            <a:fillRect/>
          </a:stretch>
        </p:blipFill>
        <p:spPr>
          <a:xfrm>
            <a:off x="6853883" y="4610100"/>
            <a:ext cx="2311400" cy="2247900"/>
          </a:xfrm>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itchFamily="-1" charset="0"/>
              <a:ea typeface="+mn-ea"/>
              <a:cs typeface="+mn-cs"/>
            </a:endParaRPr>
          </a:p>
        </p:txBody>
      </p:sp>
      <p:sp>
        <p:nvSpPr>
          <p:cNvPr id="409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itchFamily="-1" charset="0"/>
              <a:ea typeface="+mn-ea"/>
              <a:cs typeface="+mn-cs"/>
            </a:endParaRPr>
          </a:p>
        </p:txBody>
      </p:sp>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pitchFamily="-1" charset="0"/>
                <a:ea typeface="+mn-ea"/>
                <a:cs typeface="+mn-cs"/>
              </a:rPr>
              <a:t>© 2016 Pearson Education, Inc., Hoboken, NJ. All rights reserved.</a:t>
            </a:r>
          </a:p>
        </p:txBody>
      </p:sp>
      <p:sp>
        <p:nvSpPr>
          <p:cNvPr id="40964" name="Rectangle 4"/>
          <p:cNvSpPr>
            <a:spLocks noGrp="1" noChangeArrowheads="1"/>
          </p:cNvSpPr>
          <p:nvPr>
            <p:ph type="title" idx="4294967295"/>
          </p:nvPr>
        </p:nvSpPr>
        <p:spPr>
          <a:xfrm>
            <a:off x="539552" y="332656"/>
            <a:ext cx="7556500" cy="1116013"/>
          </a:xfrm>
          <a:noFill/>
          <a:ln/>
        </p:spPr>
        <p:txBody>
          <a:bodyPr lIns="90488" tIns="44450" rIns="90488" bIns="44450"/>
          <a:lstStyle/>
          <a:p>
            <a:r>
              <a:rPr lang="en-US" dirty="0">
                <a:effectLst>
                  <a:outerShdw blurRad="38100" dist="38100" dir="2700000" algn="tl">
                    <a:srgbClr val="000000">
                      <a:alpha val="43137"/>
                    </a:srgbClr>
                  </a:outerShdw>
                </a:effectLst>
              </a:rPr>
              <a:t>Example</a:t>
            </a:r>
          </a:p>
        </p:txBody>
      </p:sp>
      <p:sp>
        <p:nvSpPr>
          <p:cNvPr id="40965" name="Rectangle 5"/>
          <p:cNvSpPr>
            <a:spLocks noGrp="1" noChangeArrowheads="1"/>
          </p:cNvSpPr>
          <p:nvPr>
            <p:ph idx="4294967295"/>
          </p:nvPr>
        </p:nvSpPr>
        <p:spPr>
          <a:xfrm>
            <a:off x="539552" y="1268760"/>
            <a:ext cx="7554913" cy="5029200"/>
          </a:xfrm>
          <a:noFill/>
          <a:ln/>
        </p:spPr>
        <p:txBody>
          <a:bodyPr lIns="90488" tIns="44450" rIns="90488" bIns="44450">
            <a:normAutofit/>
          </a:bodyPr>
          <a:lstStyle/>
          <a:p>
            <a:r>
              <a:rPr lang="en-US" sz="2400" dirty="0"/>
              <a:t>MOV R1, #15</a:t>
            </a:r>
          </a:p>
          <a:p>
            <a:r>
              <a:rPr lang="en-US" altLang="ko-KR" sz="2400" dirty="0"/>
              <a:t>MOV R1, R2</a:t>
            </a:r>
          </a:p>
          <a:p>
            <a:r>
              <a:rPr lang="en-US" altLang="ko-KR" sz="2400" dirty="0"/>
              <a:t>MOV R1, 100</a:t>
            </a:r>
          </a:p>
          <a:p>
            <a:r>
              <a:rPr lang="en-US" altLang="ko-KR" sz="2400" dirty="0"/>
              <a:t>MOV R1, 50@R2 	= MOV R1, 50(R2)</a:t>
            </a:r>
            <a:endParaRPr lang="en-US" sz="2400" dirty="0"/>
          </a:p>
          <a:p>
            <a:r>
              <a:rPr lang="en-US" altLang="ko-KR" sz="2400" dirty="0"/>
              <a:t>MOV R1, @100 	=  MOV R1,(100)</a:t>
            </a:r>
          </a:p>
          <a:p>
            <a:r>
              <a:rPr lang="en-US" altLang="ko-KR" sz="2400"/>
              <a:t>MOV </a:t>
            </a:r>
            <a:r>
              <a:rPr lang="en-US" altLang="ko-KR" sz="2400" dirty="0"/>
              <a:t>R1, $20</a:t>
            </a:r>
          </a:p>
          <a:p>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4000" b="94476" l="10000" r="90000"/>
                    </a14:imgEffect>
                  </a14:imgLayer>
                </a14:imgProps>
              </a:ext>
            </a:extLst>
          </a:blip>
          <a:stretch>
            <a:fillRect/>
          </a:stretch>
        </p:blipFill>
        <p:spPr>
          <a:xfrm>
            <a:off x="6444208" y="4149080"/>
            <a:ext cx="2552328" cy="2552328"/>
          </a:xfrm>
          <a:prstGeom prst="rect">
            <a:avLst/>
          </a:prstGeom>
        </p:spPr>
      </p:pic>
    </p:spTree>
    <p:extLst>
      <p:ext uri="{BB962C8B-B14F-4D97-AF65-F5344CB8AC3E}">
        <p14:creationId xmlns:p14="http://schemas.microsoft.com/office/powerpoint/2010/main" val="96588507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459432"/>
            <a:ext cx="9217024" cy="71222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956" y="4869160"/>
            <a:ext cx="5943600" cy="158750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p:cNvPicPr>
            <a:picLocks noChangeAspect="1"/>
          </p:cNvPicPr>
          <p:nvPr/>
        </p:nvPicPr>
        <p:blipFill>
          <a:blip r:embed="rId4"/>
          <a:stretch>
            <a:fillRect/>
          </a:stretch>
        </p:blipFill>
        <p:spPr>
          <a:xfrm>
            <a:off x="251520" y="1196752"/>
            <a:ext cx="8584572" cy="3845173"/>
          </a:xfrm>
          <a:prstGeom prst="rect">
            <a:avLst/>
          </a:prstGeom>
        </p:spPr>
      </p:pic>
      <p:sp>
        <p:nvSpPr>
          <p:cNvPr id="6" name="Rectangle 5"/>
          <p:cNvSpPr/>
          <p:nvPr/>
        </p:nvSpPr>
        <p:spPr>
          <a:xfrm>
            <a:off x="2267744" y="116632"/>
            <a:ext cx="4572000" cy="954107"/>
          </a:xfrm>
          <a:prstGeom prst="rect">
            <a:avLst/>
          </a:prstGeom>
        </p:spPr>
        <p:txBody>
          <a:bodyPr>
            <a:spAutoFit/>
          </a:bodyPr>
          <a:lstStyle/>
          <a:p>
            <a:pPr algn="ctr"/>
            <a:r>
              <a:rPr lang="en-US" sz="2800" dirty="0">
                <a:latin typeface="+mn-lt"/>
              </a:rPr>
              <a:t>Table 13.2  </a:t>
            </a:r>
          </a:p>
          <a:p>
            <a:pPr algn="ctr"/>
            <a:r>
              <a:rPr lang="en-US" sz="2800" dirty="0">
                <a:latin typeface="+mn-lt"/>
              </a:rPr>
              <a:t>x86 Addressing Modes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20" y="116632"/>
            <a:ext cx="7556500" cy="1116012"/>
          </a:xfrm>
        </p:spPr>
        <p:txBody>
          <a:bodyPr/>
          <a:lstStyle/>
          <a:p>
            <a:r>
              <a:rPr lang="en-US" dirty="0">
                <a:effectLst>
                  <a:outerShdw blurRad="38100" dist="38100" dir="2700000" algn="tl">
                    <a:srgbClr val="000000">
                      <a:alpha val="43137"/>
                    </a:srgbClr>
                  </a:outerShdw>
                </a:effectLst>
              </a:rPr>
              <a:t>ARM Operation Types</a:t>
            </a:r>
          </a:p>
        </p:txBody>
      </p:sp>
      <p:graphicFrame>
        <p:nvGraphicFramePr>
          <p:cNvPr id="9" name="Content Placeholder 8"/>
          <p:cNvGraphicFramePr>
            <a:graphicFrameLocks noGrp="1"/>
          </p:cNvGraphicFramePr>
          <p:nvPr>
            <p:ph idx="4294967295"/>
          </p:nvPr>
        </p:nvGraphicFramePr>
        <p:xfrm>
          <a:off x="395536" y="1052736"/>
          <a:ext cx="8458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pitchFamily="-1" charset="0"/>
                <a:ea typeface="+mn-ea"/>
                <a:cs typeface="+mn-cs"/>
              </a:rPr>
              <a:t>© 2016 Pearson Education, Inc., Hoboken, NJ.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06123"/>
            <a:ext cx="5400600" cy="698901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GB" sz="2800" dirty="0">
                <a:effectLst>
                  <a:outerShdw blurRad="38100" dist="38100" dir="2700000" algn="tl">
                    <a:srgbClr val="000000">
                      <a:alpha val="43137"/>
                    </a:srgbClr>
                  </a:outerShdw>
                </a:effectLst>
              </a:rPr>
              <a:t>ARM Data Processing Instruction Addressing</a:t>
            </a:r>
            <a:br>
              <a:rPr lang="en-GB" sz="2800" dirty="0">
                <a:effectLst>
                  <a:outerShdw blurRad="38100" dist="38100" dir="2700000" algn="tl">
                    <a:srgbClr val="000000">
                      <a:alpha val="43137"/>
                    </a:srgbClr>
                  </a:outerShdw>
                </a:effectLst>
              </a:rPr>
            </a:br>
            <a:r>
              <a:rPr lang="en-GB" sz="2800" dirty="0">
                <a:effectLst>
                  <a:outerShdw blurRad="38100" dist="38100" dir="2700000" algn="tl">
                    <a:srgbClr val="000000">
                      <a:alpha val="43137"/>
                    </a:srgbClr>
                  </a:outerShdw>
                </a:effectLst>
              </a:rPr>
              <a:t>and Branch Instructions</a:t>
            </a:r>
          </a:p>
        </p:txBody>
      </p:sp>
      <p:sp>
        <p:nvSpPr>
          <p:cNvPr id="138243" name="Rectangle 3"/>
          <p:cNvSpPr>
            <a:spLocks noGrp="1" noChangeArrowheads="1"/>
          </p:cNvSpPr>
          <p:nvPr>
            <p:ph sz="half" idx="1"/>
          </p:nvPr>
        </p:nvSpPr>
        <p:spPr/>
        <p:txBody>
          <a:bodyPr>
            <a:normAutofit/>
          </a:bodyPr>
          <a:lstStyle/>
          <a:p>
            <a:r>
              <a:rPr lang="en-GB" dirty="0"/>
              <a:t>Data processing instructions </a:t>
            </a:r>
          </a:p>
          <a:p>
            <a:pPr lvl="1"/>
            <a:r>
              <a:rPr lang="en-GB" dirty="0"/>
              <a:t>Use either register addressing or a mixture of register and immediate addressing</a:t>
            </a:r>
          </a:p>
          <a:p>
            <a:pPr lvl="1"/>
            <a:r>
              <a:rPr lang="en-GB" dirty="0"/>
              <a:t>For register addressing the value in one of the register operands may be scaled using one of the five shift operators</a:t>
            </a:r>
          </a:p>
        </p:txBody>
      </p:sp>
      <p:sp>
        <p:nvSpPr>
          <p:cNvPr id="4" name="Content Placeholder 3"/>
          <p:cNvSpPr>
            <a:spLocks noGrp="1"/>
          </p:cNvSpPr>
          <p:nvPr>
            <p:ph sz="half" idx="14"/>
          </p:nvPr>
        </p:nvSpPr>
        <p:spPr/>
        <p:txBody>
          <a:bodyPr/>
          <a:lstStyle/>
          <a:p>
            <a:r>
              <a:rPr lang="en-GB" dirty="0"/>
              <a:t>Branch instructions</a:t>
            </a:r>
          </a:p>
          <a:p>
            <a:pPr lvl="1"/>
            <a:r>
              <a:rPr lang="en-GB" dirty="0"/>
              <a:t>The only form of addressing for branch instructions is immediate</a:t>
            </a:r>
          </a:p>
          <a:p>
            <a:pPr lvl="1"/>
            <a:r>
              <a:rPr lang="en-GB" dirty="0"/>
              <a:t>Instruction contains 24 bit value</a:t>
            </a:r>
          </a:p>
          <a:p>
            <a:pPr lvl="2"/>
            <a:r>
              <a:rPr lang="en-GB" dirty="0"/>
              <a:t>Shifted 2 bits left so that the address is on a word boundary</a:t>
            </a:r>
          </a:p>
          <a:p>
            <a:pPr lvl="2"/>
            <a:r>
              <a:rPr lang="en-GB" dirty="0"/>
              <a:t>Effective range ± 32MB from from the program counter</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t="16989" b="32894"/>
          <a:stretch/>
        </p:blipFill>
        <p:spPr>
          <a:xfrm>
            <a:off x="-180528" y="47020"/>
            <a:ext cx="9505056" cy="616469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304800" y="228600"/>
            <a:ext cx="7556500" cy="1116013"/>
          </a:xfrm>
        </p:spPr>
        <p:txBody>
          <a:bodyPr/>
          <a:lstStyle/>
          <a:p>
            <a:r>
              <a:rPr lang="en-US" dirty="0">
                <a:effectLst>
                  <a:outerShdw blurRad="38100" dist="38100" dir="2700000" algn="tl">
                    <a:srgbClr val="000000">
                      <a:alpha val="43137"/>
                    </a:srgbClr>
                  </a:outerShdw>
                </a:effectLst>
              </a:rPr>
              <a:t>Instruction Formats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603428657"/>
              </p:ext>
            </p:extLst>
          </p:nvPr>
        </p:nvGraphicFramePr>
        <p:xfrm>
          <a:off x="539552" y="1268760"/>
          <a:ext cx="80772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Instruction Representation</a:t>
            </a:r>
          </a:p>
        </p:txBody>
      </p:sp>
      <p:sp>
        <p:nvSpPr>
          <p:cNvPr id="12293" name="Rectangle 5"/>
          <p:cNvSpPr>
            <a:spLocks noGrp="1" noChangeArrowheads="1"/>
          </p:cNvSpPr>
          <p:nvPr>
            <p:ph idx="1"/>
          </p:nvPr>
        </p:nvSpPr>
        <p:spPr>
          <a:xfrm>
            <a:off x="498474" y="1524000"/>
            <a:ext cx="7556313" cy="4602163"/>
          </a:xfrm>
          <a:noFill/>
          <a:ln/>
        </p:spPr>
        <p:txBody>
          <a:bodyPr lIns="90488" tIns="44450" rIns="90488" bIns="44450"/>
          <a:lstStyle/>
          <a:p>
            <a:r>
              <a:rPr lang="en-US" dirty="0"/>
              <a:t>Within the computer each instruction is represented by a sequence of bits</a:t>
            </a:r>
          </a:p>
          <a:p>
            <a:r>
              <a:rPr lang="en-US" dirty="0"/>
              <a:t>The instruction is divided into fields, corresponding to the constituent elements of the instruction</a:t>
            </a:r>
          </a:p>
        </p:txBody>
      </p:sp>
      <p:pic>
        <p:nvPicPr>
          <p:cNvPr id="6" name="Picture 5" descr="f2.pdf"/>
          <p:cNvPicPr>
            <a:picLocks noChangeAspect="1"/>
          </p:cNvPicPr>
          <p:nvPr/>
        </p:nvPicPr>
        <p:blipFill>
          <a:blip r:embed="rId3"/>
          <a:srcRect l="10909" t="28235" r="10909" b="25882"/>
          <a:stretch>
            <a:fillRect/>
          </a:stretch>
        </p:blipFill>
        <p:spPr>
          <a:xfrm>
            <a:off x="1143000" y="3200400"/>
            <a:ext cx="6938679" cy="3146553"/>
          </a:xfrm>
          <a:prstGeom prst="rect">
            <a:avLst/>
          </a:prstGeom>
        </p:spPr>
      </p:pic>
      <p:sp useBgFill="1">
        <p:nvSpPr>
          <p:cNvPr id="7" name="TextBox 6"/>
          <p:cNvSpPr txBox="1"/>
          <p:nvPr/>
        </p:nvSpPr>
        <p:spPr>
          <a:xfrm>
            <a:off x="2590800" y="5334000"/>
            <a:ext cx="4038600" cy="536761"/>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050"/>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Instruction Length</a:t>
            </a:r>
          </a:p>
        </p:txBody>
      </p:sp>
      <p:sp>
        <p:nvSpPr>
          <p:cNvPr id="107523" name="Rectangle 2051"/>
          <p:cNvSpPr>
            <a:spLocks noGrp="1" noChangeArrowheads="1"/>
          </p:cNvSpPr>
          <p:nvPr>
            <p:ph idx="1"/>
          </p:nvPr>
        </p:nvSpPr>
        <p:spPr>
          <a:xfrm>
            <a:off x="498474" y="1600200"/>
            <a:ext cx="7556313" cy="4525963"/>
          </a:xfrm>
        </p:spPr>
        <p:txBody>
          <a:bodyPr>
            <a:normAutofit/>
          </a:bodyPr>
          <a:lstStyle/>
          <a:p>
            <a:r>
              <a:rPr lang="en-US" dirty="0"/>
              <a:t>Most basic design issue</a:t>
            </a:r>
          </a:p>
          <a:p>
            <a:r>
              <a:rPr lang="en-US" dirty="0"/>
              <a:t>Affects, and is affected by:</a:t>
            </a:r>
          </a:p>
          <a:p>
            <a:pPr lvl="1"/>
            <a:r>
              <a:rPr lang="en-US" dirty="0"/>
              <a:t>Memory size</a:t>
            </a:r>
          </a:p>
          <a:p>
            <a:pPr lvl="1"/>
            <a:r>
              <a:rPr lang="en-US" dirty="0"/>
              <a:t>Memory organization</a:t>
            </a:r>
          </a:p>
          <a:p>
            <a:pPr lvl="1"/>
            <a:r>
              <a:rPr lang="en-US" dirty="0"/>
              <a:t>Bus structure</a:t>
            </a:r>
          </a:p>
          <a:p>
            <a:pPr lvl="1"/>
            <a:r>
              <a:rPr lang="en-US" dirty="0"/>
              <a:t>Processor complexity</a:t>
            </a:r>
          </a:p>
          <a:p>
            <a:pPr lvl="1"/>
            <a:r>
              <a:rPr lang="en-US" dirty="0"/>
              <a:t>Processor speed</a:t>
            </a:r>
          </a:p>
          <a:p>
            <a:pPr marL="228600" lvl="1">
              <a:spcBef>
                <a:spcPts val="2000"/>
              </a:spcBef>
              <a:buClr>
                <a:schemeClr val="accent1"/>
              </a:buClr>
            </a:pPr>
            <a:r>
              <a:rPr lang="en-US" sz="2000" dirty="0"/>
              <a:t>Should be equal to the memory-transfer length or one should be a multiple of the other</a:t>
            </a:r>
          </a:p>
          <a:p>
            <a:pPr marL="228600" lvl="1">
              <a:spcBef>
                <a:spcPts val="2000"/>
              </a:spcBef>
              <a:buClr>
                <a:schemeClr val="accent1"/>
              </a:buClr>
            </a:pPr>
            <a:r>
              <a:rPr lang="en-US" sz="2000" dirty="0"/>
              <a:t>Should be a multiple of the character length, which is usually 8 bits, and of the length of fixed-point numbers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108546" name="Rectangle 2"/>
          <p:cNvSpPr>
            <a:spLocks noGrp="1" noChangeArrowheads="1"/>
          </p:cNvSpPr>
          <p:nvPr>
            <p:ph type="title" idx="4294967295"/>
          </p:nvPr>
        </p:nvSpPr>
        <p:spPr>
          <a:xfrm>
            <a:off x="395536" y="260648"/>
            <a:ext cx="7556500" cy="1116013"/>
          </a:xfrm>
        </p:spPr>
        <p:txBody>
          <a:bodyPr/>
          <a:lstStyle/>
          <a:p>
            <a:r>
              <a:rPr lang="en-US" sz="4400" dirty="0">
                <a:effectLst>
                  <a:outerShdw blurRad="38100" dist="38100" dir="2700000" algn="tl">
                    <a:srgbClr val="000000">
                      <a:alpha val="43137"/>
                    </a:srgbClr>
                  </a:outerShdw>
                </a:effectLst>
              </a:rPr>
              <a:t>Allocation of Bits</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3765616690"/>
              </p:ext>
            </p:extLst>
          </p:nvPr>
        </p:nvGraphicFramePr>
        <p:xfrm>
          <a:off x="198086" y="1084082"/>
          <a:ext cx="8694394" cy="5009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0688"/>
            <a:ext cx="7556313" cy="1116106"/>
          </a:xfrm>
        </p:spPr>
        <p:txBody>
          <a:bodyPr/>
          <a:lstStyle/>
          <a:p>
            <a:r>
              <a:rPr lang="en-US" dirty="0">
                <a:effectLst>
                  <a:outerShdw blurRad="38100" dist="38100" dir="2700000" algn="tl">
                    <a:srgbClr val="000000">
                      <a:alpha val="43137"/>
                    </a:srgbClr>
                  </a:outerShdw>
                </a:effectLst>
              </a:rPr>
              <a:t>Variable-Length Instructions</a:t>
            </a:r>
          </a:p>
        </p:txBody>
      </p:sp>
      <p:sp>
        <p:nvSpPr>
          <p:cNvPr id="3" name="Content Placeholder 2"/>
          <p:cNvSpPr>
            <a:spLocks noGrp="1"/>
          </p:cNvSpPr>
          <p:nvPr>
            <p:ph idx="1"/>
          </p:nvPr>
        </p:nvSpPr>
        <p:spPr>
          <a:xfrm>
            <a:off x="683568" y="2060848"/>
            <a:ext cx="7556313" cy="4144963"/>
          </a:xfrm>
        </p:spPr>
        <p:txBody>
          <a:bodyPr/>
          <a:lstStyle/>
          <a:p>
            <a:r>
              <a:rPr lang="en-US" dirty="0"/>
              <a:t>Variations can be provided efficiently and compactly</a:t>
            </a:r>
          </a:p>
          <a:p>
            <a:r>
              <a:rPr lang="en-US" dirty="0"/>
              <a:t>Increases the complexity of the processor</a:t>
            </a:r>
          </a:p>
          <a:p>
            <a:r>
              <a:rPr lang="en-US" dirty="0"/>
              <a:t>Does not remove the desirability of making all of the instruction lengths integrally related to word length</a:t>
            </a:r>
          </a:p>
          <a:p>
            <a:pPr lvl="1"/>
            <a:r>
              <a:rPr lang="en-US" dirty="0"/>
              <a:t>Because the processor does not know the length of the next instruction to be fetched a typical strategy is to fetch a number of bytes or words equal to at least the longest possible instruction</a:t>
            </a:r>
          </a:p>
          <a:p>
            <a:pPr lvl="1"/>
            <a:r>
              <a:rPr lang="en-US" dirty="0"/>
              <a:t>Sometimes multiple instructions are fetched</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609600" y="152400"/>
            <a:ext cx="7556500" cy="1116012"/>
          </a:xfrm>
        </p:spPr>
        <p:txBody>
          <a:bodyPr/>
          <a:lstStyle/>
          <a:p>
            <a:r>
              <a:rPr lang="en-GB" dirty="0">
                <a:effectLst>
                  <a:outerShdw blurRad="38100" dist="38100" dir="2700000" algn="tl">
                    <a:srgbClr val="000000">
                      <a:alpha val="43137"/>
                    </a:srgbClr>
                  </a:outerShdw>
                </a:effectLst>
              </a:rPr>
              <a:t>x86 </a:t>
            </a:r>
            <a:r>
              <a:rPr lang="ko-KR" altLang="en-US" dirty="0">
                <a:effectLst>
                  <a:outerShdw blurRad="38100" dist="38100" dir="2700000" algn="tl">
                    <a:srgbClr val="000000">
                      <a:alpha val="43137"/>
                    </a:srgbClr>
                  </a:outerShdw>
                </a:effectLst>
              </a:rPr>
              <a:t>명령어 형식</a:t>
            </a:r>
            <a:endParaRPr lang="en-GB" dirty="0">
              <a:effectLst>
                <a:outerShdw blurRad="38100" dist="38100" dir="2700000" algn="tl">
                  <a:srgbClr val="000000">
                    <a:alpha val="43137"/>
                  </a:srgbClr>
                </a:outerShdw>
              </a:effectLst>
            </a:endParaRPr>
          </a:p>
        </p:txBody>
      </p:sp>
      <p:pic>
        <p:nvPicPr>
          <p:cNvPr id="4" name="Picture 3" descr="f9.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9091" b="20909"/>
              <a:stretch>
                <a:fillRect/>
              </a:stretch>
            </p:blipFill>
          </mc:Choice>
          <mc:Fallback>
            <p:blipFill>
              <a:blip r:embed="rId4"/>
              <a:srcRect t="19091" b="20909"/>
              <a:stretch>
                <a:fillRect/>
              </a:stretch>
            </p:blipFill>
          </mc:Fallback>
        </mc:AlternateContent>
        <p:spPr>
          <a:xfrm>
            <a:off x="228600" y="457200"/>
            <a:ext cx="8537813" cy="6629400"/>
          </a:xfrm>
          <a:prstGeom prst="rect">
            <a:avLst/>
          </a:prstGeom>
        </p:spPr>
      </p:pic>
    </p:spTree>
    <p:extLst>
      <p:ext uri="{BB962C8B-B14F-4D97-AF65-F5344CB8AC3E}">
        <p14:creationId xmlns:p14="http://schemas.microsoft.com/office/powerpoint/2010/main" val="912119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8834" b="34254"/>
          <a:stretch/>
        </p:blipFill>
        <p:spPr>
          <a:xfrm>
            <a:off x="-540568" y="332656"/>
            <a:ext cx="9217024" cy="678844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t="8834" b="38331"/>
          <a:stretch/>
        </p:blipFill>
        <p:spPr>
          <a:xfrm>
            <a:off x="-900608" y="-243408"/>
            <a:ext cx="10215440" cy="698477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2.pdf"/>
          <p:cNvPicPr>
            <a:picLocks noChangeAspect="1"/>
          </p:cNvPicPr>
          <p:nvPr/>
        </p:nvPicPr>
        <p:blipFill rotWithShape="1">
          <a:blip r:embed="rId3">
            <a:extLst>
              <a:ext uri="{28A0092B-C50C-407E-A947-70E740481C1C}">
                <a14:useLocalDpi xmlns:a14="http://schemas.microsoft.com/office/drawing/2010/main" val="0"/>
              </a:ext>
            </a:extLst>
          </a:blip>
          <a:srcRect t="21915" b="28647"/>
          <a:stretch/>
        </p:blipFill>
        <p:spPr>
          <a:xfrm>
            <a:off x="-324544" y="116632"/>
            <a:ext cx="9566911" cy="61206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Thumb-2 Instruction Set</a:t>
            </a:r>
          </a:p>
        </p:txBody>
      </p:sp>
      <p:sp>
        <p:nvSpPr>
          <p:cNvPr id="4" name="Content Placeholder 3"/>
          <p:cNvSpPr>
            <a:spLocks noGrp="1"/>
          </p:cNvSpPr>
          <p:nvPr>
            <p:ph idx="1"/>
          </p:nvPr>
        </p:nvSpPr>
        <p:spPr/>
        <p:txBody>
          <a:bodyPr>
            <a:normAutofit fontScale="85000" lnSpcReduction="10000"/>
          </a:bodyPr>
          <a:lstStyle/>
          <a:p>
            <a:r>
              <a:rPr lang="en-US" dirty="0"/>
              <a:t>The only instruction set available on the Cortex-M microcontroller products</a:t>
            </a:r>
          </a:p>
          <a:p>
            <a:r>
              <a:rPr lang="en-US" dirty="0"/>
              <a:t>Is a major enhancement to the Thumb instruction set architecture (ISA)</a:t>
            </a:r>
          </a:p>
          <a:p>
            <a:pPr lvl="1"/>
            <a:r>
              <a:rPr lang="en-US" dirty="0"/>
              <a:t>Introduces 32-bit instructions that can be intermixed freely with the older 16-bit Thumb instructions</a:t>
            </a:r>
          </a:p>
          <a:p>
            <a:pPr lvl="1"/>
            <a:r>
              <a:rPr lang="en-US" dirty="0"/>
              <a:t>Most 32-bit Thumb instructions are unconditional, whereas almost all ARM instructions can be conditional</a:t>
            </a:r>
          </a:p>
          <a:p>
            <a:pPr lvl="1"/>
            <a:r>
              <a:rPr lang="en-US" dirty="0"/>
              <a:t>Introduces a new If-Then (IT) instruction that delivers much of the functionality of the condition field in ARM instructions</a:t>
            </a:r>
          </a:p>
          <a:p>
            <a:r>
              <a:rPr lang="en-US" dirty="0"/>
              <a:t>Delivers overall code density comparable with Thumb, together with the performance levels associated with the ARM ISA</a:t>
            </a:r>
          </a:p>
          <a:p>
            <a:r>
              <a:rPr lang="en-US" dirty="0"/>
              <a:t>Before Thumb-2 developers had to choose between Thumb for size and ARM for performance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390699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4073526" cy="1116106"/>
          </a:xfrm>
        </p:spPr>
        <p:txBody>
          <a:bodyPr>
            <a:normAutofit/>
          </a:bodyPr>
          <a:lstStyle/>
          <a:p>
            <a:r>
              <a:rPr lang="en-US" sz="4400" dirty="0"/>
              <a:t>Summary </a:t>
            </a:r>
          </a:p>
        </p:txBody>
      </p:sp>
      <p:sp>
        <p:nvSpPr>
          <p:cNvPr id="30" name="Content Placeholder 29"/>
          <p:cNvSpPr>
            <a:spLocks noGrp="1"/>
          </p:cNvSpPr>
          <p:nvPr>
            <p:ph sz="half" idx="2"/>
          </p:nvPr>
        </p:nvSpPr>
        <p:spPr>
          <a:xfrm>
            <a:off x="497541" y="2667000"/>
            <a:ext cx="3657600" cy="4191000"/>
          </a:xfrm>
        </p:spPr>
        <p:txBody>
          <a:bodyPr>
            <a:normAutofit/>
          </a:bodyPr>
          <a:lstStyle/>
          <a:p>
            <a:r>
              <a:rPr lang="en-US" sz="1765" dirty="0"/>
              <a:t>Addressing modes</a:t>
            </a:r>
          </a:p>
          <a:p>
            <a:pPr lvl="1"/>
            <a:r>
              <a:rPr lang="en-US" sz="1765" dirty="0"/>
              <a:t>Immediate addressing</a:t>
            </a:r>
          </a:p>
          <a:p>
            <a:pPr lvl="1"/>
            <a:r>
              <a:rPr lang="en-US" sz="1765" dirty="0"/>
              <a:t>Direct addressing</a:t>
            </a:r>
          </a:p>
          <a:p>
            <a:pPr lvl="1"/>
            <a:r>
              <a:rPr lang="en-US" sz="1765" dirty="0"/>
              <a:t>Indirect addressing</a:t>
            </a:r>
          </a:p>
          <a:p>
            <a:pPr lvl="1"/>
            <a:r>
              <a:rPr lang="en-US" sz="1765" dirty="0"/>
              <a:t>Register addressing</a:t>
            </a:r>
          </a:p>
          <a:p>
            <a:pPr lvl="1"/>
            <a:r>
              <a:rPr lang="en-US" sz="1765" dirty="0"/>
              <a:t>Register indirect addressing</a:t>
            </a:r>
          </a:p>
          <a:p>
            <a:pPr lvl="1"/>
            <a:r>
              <a:rPr lang="en-US" sz="1765" dirty="0"/>
              <a:t>Displacement addressing </a:t>
            </a:r>
          </a:p>
          <a:p>
            <a:pPr lvl="1"/>
            <a:r>
              <a:rPr lang="en-US" sz="1765" dirty="0"/>
              <a:t>Stack addressing</a:t>
            </a:r>
          </a:p>
          <a:p>
            <a:pPr marL="228600" lvl="1">
              <a:spcBef>
                <a:spcPts val="2000"/>
              </a:spcBef>
              <a:buClr>
                <a:schemeClr val="accent1"/>
              </a:buClr>
            </a:pPr>
            <a:r>
              <a:rPr lang="en-US" sz="1765" dirty="0"/>
              <a:t>Assembly language</a:t>
            </a:r>
          </a:p>
        </p:txBody>
      </p:sp>
      <p:sp>
        <p:nvSpPr>
          <p:cNvPr id="32" name="Content Placeholder 31"/>
          <p:cNvSpPr>
            <a:spLocks noGrp="1"/>
          </p:cNvSpPr>
          <p:nvPr>
            <p:ph sz="quarter" idx="4"/>
          </p:nvPr>
        </p:nvSpPr>
        <p:spPr>
          <a:xfrm>
            <a:off x="4800600" y="2286000"/>
            <a:ext cx="3657600" cy="4114800"/>
          </a:xfrm>
        </p:spPr>
        <p:txBody>
          <a:bodyPr>
            <a:normAutofit/>
          </a:bodyPr>
          <a:lstStyle/>
          <a:p>
            <a:r>
              <a:rPr lang="en-US" sz="1765" dirty="0"/>
              <a:t>x86 addressing modes</a:t>
            </a:r>
          </a:p>
          <a:p>
            <a:r>
              <a:rPr lang="en-US" sz="1765" dirty="0"/>
              <a:t>ARM addressing modes</a:t>
            </a:r>
          </a:p>
          <a:p>
            <a:r>
              <a:rPr lang="en-US" sz="1765" dirty="0"/>
              <a:t>Instruction formats</a:t>
            </a:r>
          </a:p>
          <a:p>
            <a:pPr lvl="1"/>
            <a:r>
              <a:rPr lang="en-US" sz="1765" dirty="0"/>
              <a:t>Instruction length</a:t>
            </a:r>
          </a:p>
          <a:p>
            <a:pPr lvl="1"/>
            <a:r>
              <a:rPr lang="en-US" sz="1765" dirty="0"/>
              <a:t>Allocation of bits</a:t>
            </a:r>
          </a:p>
          <a:p>
            <a:pPr lvl="1"/>
            <a:r>
              <a:rPr lang="en-US" sz="1765" dirty="0"/>
              <a:t>Variable-length instructions</a:t>
            </a:r>
          </a:p>
          <a:p>
            <a:r>
              <a:rPr lang="en-US" sz="1765" dirty="0"/>
              <a:t>X86 instruction formats</a:t>
            </a:r>
          </a:p>
          <a:p>
            <a:r>
              <a:rPr lang="en-US" sz="1765" dirty="0"/>
              <a:t>ARM instruction formats</a:t>
            </a:r>
          </a:p>
        </p:txBody>
      </p:sp>
      <p:sp>
        <p:nvSpPr>
          <p:cNvPr id="44035" name="Rectangle 3"/>
          <p:cNvSpPr>
            <a:spLocks noGrp="1" noChangeArrowheads="1"/>
          </p:cNvSpPr>
          <p:nvPr>
            <p:ph type="body" idx="1"/>
          </p:nvPr>
        </p:nvSpPr>
        <p:spPr>
          <a:xfrm>
            <a:off x="497541" y="1295400"/>
            <a:ext cx="3657600" cy="1098177"/>
          </a:xfrm>
        </p:spPr>
        <p:txBody>
          <a:bodyPr>
            <a:normAutofit/>
          </a:bodyPr>
          <a:lstStyle/>
          <a:p>
            <a:r>
              <a:rPr lang="en-US" dirty="0"/>
              <a:t>    </a:t>
            </a:r>
          </a:p>
          <a:p>
            <a:endParaRPr lang="en-US" sz="800" dirty="0"/>
          </a:p>
          <a:p>
            <a:endParaRPr lang="en-US" sz="800" dirty="0"/>
          </a:p>
          <a:p>
            <a:r>
              <a:rPr lang="en-US" sz="3200" dirty="0"/>
              <a:t>Chapter 13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a:solidFill>
                  <a:schemeClr val="accent1">
                    <a:lumMod val="50000"/>
                  </a:schemeClr>
                </a:solidFill>
              </a:rPr>
              <a:t>Instruction Sets: Addressing Modes and Formats</a:t>
            </a:r>
            <a:endParaRPr lang="en-US" dirty="0">
              <a:solidFill>
                <a:srgbClr val="6666CC"/>
              </a:solidFill>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4" name="Rectangle 4"/>
          <p:cNvSpPr>
            <a:spLocks noGrp="1" noChangeArrowheads="1"/>
          </p:cNvSpPr>
          <p:nvPr>
            <p:ph type="title" idx="4294967295"/>
          </p:nvPr>
        </p:nvSpPr>
        <p:spPr>
          <a:xfrm>
            <a:off x="323528" y="116632"/>
            <a:ext cx="7556500" cy="1116012"/>
          </a:xfrm>
        </p:spPr>
        <p:txBody>
          <a:bodyPr/>
          <a:lstStyle/>
          <a:p>
            <a:r>
              <a:rPr lang="en-US" dirty="0">
                <a:effectLst>
                  <a:outerShdw blurRad="38100" dist="38100" dir="2700000" algn="tl">
                    <a:srgbClr val="000000">
                      <a:alpha val="43137"/>
                    </a:srgbClr>
                  </a:outerShdw>
                </a:effectLst>
              </a:rPr>
              <a:t>Instruction Set Design</a:t>
            </a:r>
          </a:p>
        </p:txBody>
      </p:sp>
      <p:graphicFrame>
        <p:nvGraphicFramePr>
          <p:cNvPr id="31" name="Content Placeholder 30"/>
          <p:cNvGraphicFramePr>
            <a:graphicFrameLocks noGrp="1"/>
          </p:cNvGraphicFramePr>
          <p:nvPr>
            <p:ph idx="4294967295"/>
          </p:nvPr>
        </p:nvGraphicFramePr>
        <p:xfrm>
          <a:off x="327891" y="912091"/>
          <a:ext cx="85344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4" name="Rectangle 4"/>
          <p:cNvSpPr>
            <a:spLocks noGrp="1" noChangeArrowheads="1"/>
          </p:cNvSpPr>
          <p:nvPr>
            <p:ph type="title" idx="4294967295"/>
          </p:nvPr>
        </p:nvSpPr>
        <p:spPr>
          <a:xfrm>
            <a:off x="0" y="484188"/>
            <a:ext cx="9144000" cy="1116012"/>
          </a:xfrm>
          <a:noFill/>
          <a:ln/>
        </p:spPr>
        <p:txBody>
          <a:bodyPr lIns="90488" tIns="44450" rIns="90488" bIns="44450"/>
          <a:lstStyle/>
          <a:p>
            <a:pPr algn="ctr"/>
            <a:r>
              <a:rPr lang="en-US" dirty="0">
                <a:effectLst>
                  <a:outerShdw blurRad="38100" dist="38100" dir="2700000" algn="tl">
                    <a:srgbClr val="000000">
                      <a:alpha val="43137"/>
                    </a:srgbClr>
                  </a:outerShdw>
                </a:effectLst>
              </a:rPr>
              <a:t>Types of Operands</a:t>
            </a:r>
          </a:p>
        </p:txBody>
      </p:sp>
      <p:graphicFrame>
        <p:nvGraphicFramePr>
          <p:cNvPr id="6" name="Content Placeholder 5"/>
          <p:cNvGraphicFramePr>
            <a:graphicFrameLocks noGrp="1"/>
          </p:cNvGraphicFramePr>
          <p:nvPr>
            <p:ph idx="4294967295"/>
          </p:nvPr>
        </p:nvGraphicFramePr>
        <p:xfrm>
          <a:off x="685800" y="1752600"/>
          <a:ext cx="7848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3"/>
          <a:stretch>
            <a:fillRect/>
          </a:stretch>
        </p:blipFill>
        <p:spPr>
          <a:xfrm>
            <a:off x="467544" y="1268760"/>
            <a:ext cx="8136904" cy="5164131"/>
          </a:xfrm>
          <a:prstGeom prst="rect">
            <a:avLst/>
          </a:prstGeom>
        </p:spPr>
      </p:pic>
      <p:sp>
        <p:nvSpPr>
          <p:cNvPr id="6" name="TextBox 5"/>
          <p:cNvSpPr txBox="1"/>
          <p:nvPr/>
        </p:nvSpPr>
        <p:spPr>
          <a:xfrm>
            <a:off x="0" y="116632"/>
            <a:ext cx="9143999" cy="1015663"/>
          </a:xfrm>
          <a:prstGeom prst="rect">
            <a:avLst/>
          </a:prstGeom>
          <a:noFill/>
        </p:spPr>
        <p:txBody>
          <a:bodyPr wrap="square" rtlCol="0">
            <a:spAutoFit/>
          </a:bodyPr>
          <a:lstStyle/>
          <a:p>
            <a:pPr algn="ctr"/>
            <a:r>
              <a:rPr lang="en-US" sz="3200" dirty="0">
                <a:latin typeface="+mn-lt"/>
              </a:rPr>
              <a:t>Table 12.4</a:t>
            </a:r>
            <a:r>
              <a:rPr lang="en-US" sz="2800" dirty="0">
                <a:latin typeface="+mn-lt"/>
              </a:rPr>
              <a:t>  </a:t>
            </a:r>
          </a:p>
          <a:p>
            <a:pPr algn="ctr"/>
            <a:r>
              <a:rPr lang="en-US" sz="2800" dirty="0">
                <a:latin typeface="+mn-lt"/>
              </a:rPr>
              <a:t>Processor Actions for Various Types of Operations </a:t>
            </a:r>
          </a:p>
        </p:txBody>
      </p:sp>
      <p:sp>
        <p:nvSpPr>
          <p:cNvPr id="7" name="Rectangle 6"/>
          <p:cNvSpPr/>
          <p:nvPr/>
        </p:nvSpPr>
        <p:spPr>
          <a:xfrm>
            <a:off x="5220072" y="6309320"/>
            <a:ext cx="3819764" cy="276999"/>
          </a:xfrm>
          <a:prstGeom prst="rect">
            <a:avLst/>
          </a:prstGeom>
        </p:spPr>
        <p:txBody>
          <a:bodyPr wrap="square">
            <a:spAutoFit/>
          </a:bodyPr>
          <a:lstStyle/>
          <a:p>
            <a:pPr algn="ctr"/>
            <a:r>
              <a:rPr lang="en-US" sz="1200" dirty="0">
                <a:latin typeface="+mn-lt"/>
              </a:rPr>
              <a:t>(Table can be found on page 427 in textbook.)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79512" y="1727199"/>
            <a:ext cx="8712968" cy="4874897"/>
          </a:xfrm>
          <a:prstGeom prst="rect">
            <a:avLst/>
          </a:prstGeom>
        </p:spPr>
      </p:pic>
      <p:sp>
        <p:nvSpPr>
          <p:cNvPr id="4" name="TextBox 3"/>
          <p:cNvSpPr txBox="1"/>
          <p:nvPr/>
        </p:nvSpPr>
        <p:spPr>
          <a:xfrm>
            <a:off x="19147" y="332656"/>
            <a:ext cx="9144000" cy="1015663"/>
          </a:xfrm>
          <a:prstGeom prst="rect">
            <a:avLst/>
          </a:prstGeom>
          <a:noFill/>
        </p:spPr>
        <p:txBody>
          <a:bodyPr wrap="square" rtlCol="0">
            <a:spAutoFit/>
          </a:bodyPr>
          <a:lstStyle/>
          <a:p>
            <a:pPr algn="ctr"/>
            <a:r>
              <a:rPr lang="en-US" sz="3200" dirty="0">
                <a:latin typeface="+mn-lt"/>
              </a:rPr>
              <a:t>Table 12.8   </a:t>
            </a:r>
          </a:p>
          <a:p>
            <a:pPr algn="ctr"/>
            <a:r>
              <a:rPr lang="en-US" sz="2800" dirty="0">
                <a:latin typeface="+mn-lt"/>
              </a:rPr>
              <a:t>x86 Status Flags </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83568" y="4221088"/>
            <a:ext cx="6191157" cy="833718"/>
          </a:xfrm>
        </p:spPr>
        <p:txBody>
          <a:bodyPr>
            <a:noAutofit/>
          </a:bodyPr>
          <a:lstStyle/>
          <a:p>
            <a:r>
              <a:rPr lang="en-US" sz="5400" dirty="0">
                <a:effectLst>
                  <a:outerShdw blurRad="38100" dist="38100" dir="2700000" algn="tl">
                    <a:srgbClr val="000000">
                      <a:alpha val="43137"/>
                    </a:srgbClr>
                  </a:outerShdw>
                </a:effectLst>
              </a:rPr>
              <a:t>Chapter 13</a:t>
            </a:r>
          </a:p>
        </p:txBody>
      </p:sp>
      <p:sp>
        <p:nvSpPr>
          <p:cNvPr id="11" name="Text Placeholder 10"/>
          <p:cNvSpPr>
            <a:spLocks noGrp="1"/>
          </p:cNvSpPr>
          <p:nvPr>
            <p:ph type="body" sz="half" idx="2"/>
          </p:nvPr>
        </p:nvSpPr>
        <p:spPr>
          <a:xfrm>
            <a:off x="683568" y="5157192"/>
            <a:ext cx="6191157" cy="885825"/>
          </a:xfrm>
        </p:spPr>
        <p:txBody>
          <a:bodyPr>
            <a:normAutofit fontScale="70000" lnSpcReduction="20000"/>
          </a:bodyPr>
          <a:lstStyle/>
          <a:p>
            <a:r>
              <a:rPr lang="en-US" sz="4400" dirty="0"/>
              <a:t>Instruction Sets:  Addressing Modes and Formats</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2" name="Title 1"/>
          <p:cNvSpPr>
            <a:spLocks noGrp="1"/>
          </p:cNvSpPr>
          <p:nvPr>
            <p:ph type="title" idx="4294967295"/>
          </p:nvPr>
        </p:nvSpPr>
        <p:spPr>
          <a:xfrm>
            <a:off x="467544" y="188640"/>
            <a:ext cx="7556500" cy="1116012"/>
          </a:xfrm>
        </p:spPr>
        <p:txBody>
          <a:bodyPr/>
          <a:lstStyle/>
          <a:p>
            <a:r>
              <a:rPr lang="en-US" dirty="0">
                <a:effectLst>
                  <a:outerShdw blurRad="38100" dist="38100" dir="2700000" algn="tl">
                    <a:srgbClr val="000000">
                      <a:alpha val="43137"/>
                    </a:srgbClr>
                  </a:outerShdw>
                </a:effectLst>
              </a:rPr>
              <a:t>Addressing Modes</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57391826"/>
              </p:ext>
            </p:extLst>
          </p:nvPr>
        </p:nvGraphicFramePr>
        <p:xfrm>
          <a:off x="467544" y="980728"/>
          <a:ext cx="6588224" cy="5400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5333</TotalTime>
  <Words>11782</Words>
  <Application>Microsoft Office PowerPoint</Application>
  <PresentationFormat>화면 슬라이드 쇼(4:3)</PresentationFormat>
  <Paragraphs>624</Paragraphs>
  <Slides>38</Slides>
  <Notes>38</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38</vt:i4>
      </vt:variant>
    </vt:vector>
  </HeadingPairs>
  <TitlesOfParts>
    <vt:vector size="43" baseType="lpstr">
      <vt:lpstr>Arial</vt:lpstr>
      <vt:lpstr>Rockwell</vt:lpstr>
      <vt:lpstr>Times New Roman</vt:lpstr>
      <vt:lpstr>Wingdings</vt:lpstr>
      <vt:lpstr>Advantage</vt:lpstr>
      <vt:lpstr>William Stallings  Computer Organization  and Architecture 10th Edition </vt:lpstr>
      <vt:lpstr>Elements of a Machine Instruction</vt:lpstr>
      <vt:lpstr>Instruction Representation</vt:lpstr>
      <vt:lpstr>Instruction Set Design</vt:lpstr>
      <vt:lpstr>Types of Operands</vt:lpstr>
      <vt:lpstr>PowerPoint 프레젠테이션</vt:lpstr>
      <vt:lpstr>PowerPoint 프레젠테이션</vt:lpstr>
      <vt:lpstr>Chapter 13</vt:lpstr>
      <vt:lpstr>Addressing Modes</vt:lpstr>
      <vt:lpstr>PowerPoint 프레젠테이션</vt:lpstr>
      <vt:lpstr>PowerPoint 프레젠테이션</vt:lpstr>
      <vt:lpstr>Immediate Addressing</vt:lpstr>
      <vt:lpstr>Direct Addressing</vt:lpstr>
      <vt:lpstr>Indirect Addressing</vt:lpstr>
      <vt:lpstr>Register Addressing</vt:lpstr>
      <vt:lpstr>Register Indirect Addressing</vt:lpstr>
      <vt:lpstr>Displacement Addressing</vt:lpstr>
      <vt:lpstr>Relative Addressing</vt:lpstr>
      <vt:lpstr>Base-Register Addressing</vt:lpstr>
      <vt:lpstr>Indexing</vt:lpstr>
      <vt:lpstr>Stack Addressing</vt:lpstr>
      <vt:lpstr>Example</vt:lpstr>
      <vt:lpstr>PowerPoint 프레젠테이션</vt:lpstr>
      <vt:lpstr>PowerPoint 프레젠테이션</vt:lpstr>
      <vt:lpstr>ARM Operation Types</vt:lpstr>
      <vt:lpstr>PowerPoint 프레젠테이션</vt:lpstr>
      <vt:lpstr>ARM Data Processing Instruction Addressing and Branch Instructions</vt:lpstr>
      <vt:lpstr>PowerPoint 프레젠테이션</vt:lpstr>
      <vt:lpstr>Instruction Formats</vt:lpstr>
      <vt:lpstr>Instruction Length</vt:lpstr>
      <vt:lpstr>Allocation of Bits</vt:lpstr>
      <vt:lpstr>Variable-Length Instructions</vt:lpstr>
      <vt:lpstr>x86 명령어 형식</vt:lpstr>
      <vt:lpstr>PowerPoint 프레젠테이션</vt:lpstr>
      <vt:lpstr>PowerPoint 프레젠테이션</vt:lpstr>
      <vt:lpstr>PowerPoint 프레젠테이션</vt:lpstr>
      <vt:lpstr>Thumb-2 Instruction Set</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Modes</dc:title>
  <dc:creator>Adrian &amp; Wendy</dc:creator>
  <cp:lastModifiedBy>경산 조</cp:lastModifiedBy>
  <cp:revision>95</cp:revision>
  <dcterms:created xsi:type="dcterms:W3CDTF">2012-07-21T04:30:17Z</dcterms:created>
  <dcterms:modified xsi:type="dcterms:W3CDTF">2021-10-04T05:22:53Z</dcterms:modified>
</cp:coreProperties>
</file>